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5E30AA-0E4B-AF0A-98B9-A83872C85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02" y="247403"/>
            <a:ext cx="8139546" cy="3785261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Bird respiratory system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CE66538-BA46-1701-57AF-6239CCA97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52543"/>
            <a:ext cx="7100455" cy="1214015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By</a:t>
            </a:r>
            <a:endParaRPr lang="en-IN" sz="3200" b="1" dirty="0">
              <a:solidFill>
                <a:srgbClr val="C00000"/>
              </a:solidFill>
            </a:endParaRPr>
          </a:p>
          <a:p>
            <a:r>
              <a:rPr lang="en-IN" sz="3200" b="1" dirty="0" err="1">
                <a:solidFill>
                  <a:srgbClr val="C00000"/>
                </a:solidFill>
              </a:rPr>
              <a:t>Dr.</a:t>
            </a:r>
            <a:r>
              <a:rPr lang="en-IN" sz="3200" b="1" dirty="0">
                <a:solidFill>
                  <a:srgbClr val="C00000"/>
                </a:solidFill>
              </a:rPr>
              <a:t> K. </a:t>
            </a:r>
            <a:r>
              <a:rPr lang="en-IN" sz="3200" b="1" dirty="0" err="1">
                <a:solidFill>
                  <a:srgbClr val="C00000"/>
                </a:solidFill>
              </a:rPr>
              <a:t>Usha</a:t>
            </a:r>
            <a:r>
              <a:rPr lang="en-IN" sz="3200" b="1" dirty="0">
                <a:solidFill>
                  <a:srgbClr val="C00000"/>
                </a:solidFill>
              </a:rPr>
              <a:t> Rani </a:t>
            </a:r>
          </a:p>
          <a:p>
            <a:r>
              <a:rPr lang="en-IN" sz="3200" b="1" dirty="0">
                <a:solidFill>
                  <a:srgbClr val="C00000"/>
                </a:solidFill>
              </a:rPr>
              <a:t>DNR. College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EF82F132-9E48-2054-B387-504D45515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4" y="304119"/>
            <a:ext cx="3929090" cy="63064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182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B99716-29D3-82A7-24AF-BD3A094BF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3">
                    <a:lumMod val="50000"/>
                  </a:schemeClr>
                </a:solidFill>
              </a:rPr>
              <a:t>Respiratory system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449019-2A77-D7DF-A951-CCFB3C8EE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583" y="2638044"/>
            <a:ext cx="10749643" cy="3101983"/>
          </a:xfrm>
        </p:spPr>
        <p:txBody>
          <a:bodyPr>
            <a:normAutofit lnSpcReduction="10000"/>
          </a:bodyPr>
          <a:lstStyle/>
          <a:p>
            <a:r>
              <a:rPr lang="en-IN" sz="3200" b="1" dirty="0">
                <a:solidFill>
                  <a:srgbClr val="002060"/>
                </a:solidFill>
              </a:rPr>
              <a:t>The avian respiratory system is different from that of other vertebrates</a:t>
            </a:r>
          </a:p>
          <a:p>
            <a:r>
              <a:rPr lang="en-IN" sz="3200" b="1" dirty="0">
                <a:solidFill>
                  <a:srgbClr val="002060"/>
                </a:solidFill>
              </a:rPr>
              <a:t> Birds having relatively small lungs plus nine air sacs that play an important role in respiration </a:t>
            </a:r>
          </a:p>
          <a:p>
            <a:r>
              <a:rPr lang="en-IN" sz="3200" b="1" dirty="0">
                <a:solidFill>
                  <a:srgbClr val="002060"/>
                </a:solidFill>
              </a:rPr>
              <a:t>The air sacs permit a unidirectional flow of air through the lungs.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28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F36155-E134-DEEA-ECB1-D8E257AA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Air sacs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557D4D-0184-D77F-88E4-C62B44AB3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328" y="2638044"/>
            <a:ext cx="7777536" cy="3107881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rgbClr val="002060"/>
                </a:solidFill>
              </a:rPr>
              <a:t>Air Sacs. Birds have nine air sacs</a:t>
            </a:r>
          </a:p>
          <a:p>
            <a:r>
              <a:rPr lang="en-IN" sz="2400" b="1" dirty="0">
                <a:solidFill>
                  <a:srgbClr val="002060"/>
                </a:solidFill>
              </a:rPr>
              <a:t>Two  cervical, an unpaired clavicular, two cranial thoracic, two caudal thoracic, and two abdominal air sacs. </a:t>
            </a:r>
          </a:p>
          <a:p>
            <a:r>
              <a:rPr lang="en-IN" sz="2400" b="1" dirty="0">
                <a:solidFill>
                  <a:srgbClr val="002060"/>
                </a:solidFill>
              </a:rPr>
              <a:t>The air sacs are thin-walled structures composed of simple squamous epithelium </a:t>
            </a:r>
          </a:p>
          <a:p>
            <a:r>
              <a:rPr lang="en-IN" sz="2400" b="1" dirty="0">
                <a:solidFill>
                  <a:srgbClr val="002060"/>
                </a:solidFill>
              </a:rPr>
              <a:t>Covering a thin layer of connective tissue with very few blood vessels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63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676C52A-4FEC-5662-61FF-9B775B5D4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279" y="448469"/>
            <a:ext cx="9893246" cy="62666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="" xmlns:p14="http://schemas.microsoft.com/office/powerpoint/2010/main" val="141954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74AA63-FAB8-C325-97DE-315B714E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Mechanism of respiration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EF63AD-4479-69F8-0466-C1B8504CB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The mechanism of breathing involves two main processes: inspiration and expiration. </a:t>
            </a:r>
          </a:p>
          <a:p>
            <a:r>
              <a:rPr lang="en-IN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Inspiration occurs when the diaphragm and the external intercostal muscles contract. </a:t>
            </a:r>
          </a:p>
          <a:p>
            <a:r>
              <a:rPr lang="en-IN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Expiration occurs when the diaphragm and the intercostal muscles relax.</a:t>
            </a:r>
            <a:endParaRPr lang="en-US" sz="24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314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E1989B-30EF-03B6-064F-705582C55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chemeClr val="bg2">
                    <a:lumMod val="25000"/>
                  </a:schemeClr>
                </a:solidFill>
              </a:rPr>
              <a:t>Double respiration 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B3A99C-25B5-5EB5-BBF9-3B3F88B12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052" y="2638044"/>
            <a:ext cx="9623962" cy="3101983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002060"/>
                </a:solidFill>
              </a:rPr>
              <a:t>During inspiration, air passes twice through the lungs and get the opportunity to absorb </a:t>
            </a:r>
            <a:r>
              <a:rPr lang="en-IN" sz="2800" b="1">
                <a:solidFill>
                  <a:srgbClr val="002060"/>
                </a:solidFill>
              </a:rPr>
              <a:t>oxygen twice</a:t>
            </a:r>
          </a:p>
          <a:p>
            <a:r>
              <a:rPr lang="en-IN" sz="2800" b="1">
                <a:solidFill>
                  <a:srgbClr val="002060"/>
                </a:solidFill>
              </a:rPr>
              <a:t> </a:t>
            </a:r>
            <a:r>
              <a:rPr lang="en-IN" sz="2800" b="1" dirty="0">
                <a:solidFill>
                  <a:srgbClr val="002060"/>
                </a:solidFill>
              </a:rPr>
              <a:t>exhibit this phenomenon which helps them to generate greater amount of energy.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85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BA6A8D-AE40-2CE8-0393-359047E4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10D134E1-FB8F-7434-FD7B-F3A022EF73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851" y="964692"/>
            <a:ext cx="8436428" cy="5183263"/>
          </a:xfrm>
        </p:spPr>
      </p:pic>
    </p:spTree>
    <p:extLst>
      <p:ext uri="{BB962C8B-B14F-4D97-AF65-F5344CB8AC3E}">
        <p14:creationId xmlns="" xmlns:p14="http://schemas.microsoft.com/office/powerpoint/2010/main" val="49703246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Custom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Parcel</vt:lpstr>
      <vt:lpstr>Bird respiratory system </vt:lpstr>
      <vt:lpstr>Respiratory system </vt:lpstr>
      <vt:lpstr>Air sacs</vt:lpstr>
      <vt:lpstr>Slide 4</vt:lpstr>
      <vt:lpstr>Mechanism of respiration </vt:lpstr>
      <vt:lpstr>Double respiration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 respiratory system</dc:title>
  <dc:creator>Padmaja Bunga</dc:creator>
  <cp:lastModifiedBy>MYPC</cp:lastModifiedBy>
  <cp:revision>6</cp:revision>
  <dcterms:created xsi:type="dcterms:W3CDTF">2024-06-20T14:27:59Z</dcterms:created>
  <dcterms:modified xsi:type="dcterms:W3CDTF">2024-06-21T04:31:14Z</dcterms:modified>
</cp:coreProperties>
</file>