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pPr/>
              <a:t>6/24/2024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pPr/>
              <a:t>6/24/2024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pPr/>
              <a:t>6/24/2024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pPr/>
              <a:t>6/24/2024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pPr/>
              <a:t>6/24/2024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pPr/>
              <a:t>6/24/2024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pPr/>
              <a:t>6/24/2024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pPr/>
              <a:t>6/24/2024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pPr/>
              <a:t>6/24/2024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pPr/>
              <a:t>6/24/2024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pPr/>
              <a:t>6/24/2024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pPr/>
              <a:t>6/24/2024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B8D71F-EBAE-4AF2-3EE2-BF24C997B28B}"/>
              </a:ext>
            </a:extLst>
          </p:cNvPr>
          <p:cNvSpPr>
            <a:spLocks noGrp="1"/>
          </p:cNvSpPr>
          <p:nvPr>
            <p:ph type="ctrTitle"/>
          </p:nvPr>
        </p:nvSpPr>
        <p:spPr/>
        <p:txBody>
          <a:bodyPr>
            <a:normAutofit/>
          </a:bodyPr>
          <a:lstStyle/>
          <a:p>
            <a:r>
              <a:rPr lang="en-IN" sz="4000" b="1" dirty="0">
                <a:solidFill>
                  <a:srgbClr val="FF0000"/>
                </a:solidFill>
              </a:rPr>
              <a:t>Scales of Fishes</a:t>
            </a:r>
            <a:endParaRPr lang="en-US" sz="4000" b="1" dirty="0">
              <a:solidFill>
                <a:srgbClr val="FF0000"/>
              </a:solidFill>
            </a:endParaRPr>
          </a:p>
        </p:txBody>
      </p:sp>
      <p:sp>
        <p:nvSpPr>
          <p:cNvPr id="3" name="Subtitle 2">
            <a:extLst>
              <a:ext uri="{FF2B5EF4-FFF2-40B4-BE49-F238E27FC236}">
                <a16:creationId xmlns:a16="http://schemas.microsoft.com/office/drawing/2014/main" xmlns="" id="{435E06A2-3BFE-FA1D-2809-3DA9EB1F38D5}"/>
              </a:ext>
            </a:extLst>
          </p:cNvPr>
          <p:cNvSpPr>
            <a:spLocks noGrp="1"/>
          </p:cNvSpPr>
          <p:nvPr>
            <p:ph type="subTitle" idx="1"/>
          </p:nvPr>
        </p:nvSpPr>
        <p:spPr>
          <a:xfrm>
            <a:off x="2695194" y="4032665"/>
            <a:ext cx="6801612" cy="1917367"/>
          </a:xfrm>
        </p:spPr>
        <p:txBody>
          <a:bodyPr>
            <a:noAutofit/>
          </a:bodyPr>
          <a:lstStyle/>
          <a:p>
            <a:r>
              <a:rPr lang="en-IN" sz="3600" b="1" dirty="0">
                <a:solidFill>
                  <a:srgbClr val="C00000"/>
                </a:solidFill>
              </a:rPr>
              <a:t>By</a:t>
            </a:r>
          </a:p>
          <a:p>
            <a:r>
              <a:rPr lang="en-IN" sz="3600" b="1" dirty="0" err="1">
                <a:solidFill>
                  <a:srgbClr val="C00000"/>
                </a:solidFill>
              </a:rPr>
              <a:t>Ramya</a:t>
            </a:r>
            <a:r>
              <a:rPr lang="en-IN" sz="3600" b="1" dirty="0">
                <a:solidFill>
                  <a:srgbClr val="C00000"/>
                </a:solidFill>
              </a:rPr>
              <a:t> Sri </a:t>
            </a:r>
          </a:p>
          <a:p>
            <a:r>
              <a:rPr lang="en-IN" sz="3600" b="1" dirty="0">
                <a:solidFill>
                  <a:srgbClr val="C00000"/>
                </a:solidFill>
              </a:rPr>
              <a:t>DNR. College </a:t>
            </a:r>
            <a:endParaRPr lang="en-US" sz="3600" b="1" dirty="0">
              <a:solidFill>
                <a:srgbClr val="C00000"/>
              </a:solidFill>
            </a:endParaRPr>
          </a:p>
        </p:txBody>
      </p:sp>
    </p:spTree>
    <p:extLst>
      <p:ext uri="{BB962C8B-B14F-4D97-AF65-F5344CB8AC3E}">
        <p14:creationId xmlns:p14="http://schemas.microsoft.com/office/powerpoint/2010/main" xmlns="" val="417733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C18873-926C-AF0E-5CAA-F502B4D41AFB}"/>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B48533E5-5C48-439C-ED96-CB65A72F40CF}"/>
              </a:ext>
            </a:extLst>
          </p:cNvPr>
          <p:cNvPicPr>
            <a:picLocks noGrp="1" noChangeAspect="1"/>
          </p:cNvPicPr>
          <p:nvPr>
            <p:ph idx="1"/>
          </p:nvPr>
        </p:nvPicPr>
        <p:blipFill>
          <a:blip r:embed="rId2"/>
          <a:stretch>
            <a:fillRect/>
          </a:stretch>
        </p:blipFill>
        <p:spPr>
          <a:xfrm>
            <a:off x="940130" y="235032"/>
            <a:ext cx="9710551" cy="6271655"/>
          </a:xfrm>
        </p:spPr>
      </p:pic>
    </p:spTree>
    <p:extLst>
      <p:ext uri="{BB962C8B-B14F-4D97-AF65-F5344CB8AC3E}">
        <p14:creationId xmlns:p14="http://schemas.microsoft.com/office/powerpoint/2010/main" xmlns="" val="1698657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0159A4-9BE8-8ED7-7DF4-A9353C5570C2}"/>
              </a:ext>
            </a:extLst>
          </p:cNvPr>
          <p:cNvSpPr>
            <a:spLocks noGrp="1"/>
          </p:cNvSpPr>
          <p:nvPr>
            <p:ph type="title"/>
          </p:nvPr>
        </p:nvSpPr>
        <p:spPr/>
        <p:txBody>
          <a:bodyPr/>
          <a:lstStyle/>
          <a:p>
            <a:endParaRPr lang="en-US"/>
          </a:p>
        </p:txBody>
      </p:sp>
      <p:pic>
        <p:nvPicPr>
          <p:cNvPr id="5" name="Picture 5">
            <a:extLst>
              <a:ext uri="{FF2B5EF4-FFF2-40B4-BE49-F238E27FC236}">
                <a16:creationId xmlns:a16="http://schemas.microsoft.com/office/drawing/2014/main" xmlns="" id="{8A764930-FBE0-2271-CC8E-6E482FD40506}"/>
              </a:ext>
            </a:extLst>
          </p:cNvPr>
          <p:cNvPicPr>
            <a:picLocks noGrp="1" noChangeAspect="1"/>
          </p:cNvPicPr>
          <p:nvPr>
            <p:ph idx="1"/>
          </p:nvPr>
        </p:nvPicPr>
        <p:blipFill>
          <a:blip r:embed="rId2"/>
          <a:stretch>
            <a:fillRect/>
          </a:stretch>
        </p:blipFill>
        <p:spPr>
          <a:xfrm>
            <a:off x="1077823" y="1187532"/>
            <a:ext cx="10036354" cy="5356267"/>
          </a:xfrm>
        </p:spPr>
      </p:pic>
    </p:spTree>
    <p:extLst>
      <p:ext uri="{BB962C8B-B14F-4D97-AF65-F5344CB8AC3E}">
        <p14:creationId xmlns:p14="http://schemas.microsoft.com/office/powerpoint/2010/main" xmlns="" val="501756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D3543-3927-DE56-FDE0-E1B2D69A917C}"/>
              </a:ext>
            </a:extLst>
          </p:cNvPr>
          <p:cNvSpPr>
            <a:spLocks noGrp="1"/>
          </p:cNvSpPr>
          <p:nvPr>
            <p:ph type="title"/>
          </p:nvPr>
        </p:nvSpPr>
        <p:spPr/>
        <p:txBody>
          <a:bodyPr/>
          <a:lstStyle/>
          <a:p>
            <a:r>
              <a:rPr lang="en-IN" b="1" i="1" dirty="0">
                <a:solidFill>
                  <a:srgbClr val="002060"/>
                </a:solidFill>
              </a:rPr>
              <a:t>Introduction </a:t>
            </a:r>
            <a:endParaRPr lang="en-US" b="1" i="1" dirty="0">
              <a:solidFill>
                <a:srgbClr val="002060"/>
              </a:solidFill>
            </a:endParaRPr>
          </a:p>
        </p:txBody>
      </p:sp>
      <p:sp>
        <p:nvSpPr>
          <p:cNvPr id="3" name="Content Placeholder 2">
            <a:extLst>
              <a:ext uri="{FF2B5EF4-FFF2-40B4-BE49-F238E27FC236}">
                <a16:creationId xmlns:a16="http://schemas.microsoft.com/office/drawing/2014/main" xmlns="" id="{03358119-6455-9D99-2429-31FCD191A1AA}"/>
              </a:ext>
            </a:extLst>
          </p:cNvPr>
          <p:cNvSpPr>
            <a:spLocks noGrp="1"/>
          </p:cNvSpPr>
          <p:nvPr>
            <p:ph idx="1"/>
          </p:nvPr>
        </p:nvSpPr>
        <p:spPr>
          <a:xfrm>
            <a:off x="128214" y="2350326"/>
            <a:ext cx="10547208" cy="4020578"/>
          </a:xfrm>
        </p:spPr>
        <p:txBody>
          <a:bodyPr>
            <a:normAutofit/>
          </a:bodyPr>
          <a:lstStyle/>
          <a:p>
            <a:r>
              <a:rPr lang="en-IN" sz="2800" b="1" dirty="0">
                <a:solidFill>
                  <a:srgbClr val="C00000"/>
                </a:solidFill>
              </a:rPr>
              <a:t>Exoskeletal covering of body is made of two types of scales- epidermal and dermal. Epidermal scales are </a:t>
            </a:r>
            <a:r>
              <a:rPr lang="en-IN" sz="2800" b="1" dirty="0" err="1">
                <a:solidFill>
                  <a:srgbClr val="C00000"/>
                </a:solidFill>
              </a:rPr>
              <a:t>cornified</a:t>
            </a:r>
            <a:r>
              <a:rPr lang="en-IN" sz="2800" b="1" dirty="0">
                <a:solidFill>
                  <a:srgbClr val="C00000"/>
                </a:solidFill>
              </a:rPr>
              <a:t> derivatives of the </a:t>
            </a:r>
            <a:r>
              <a:rPr lang="en-IN" sz="2800" b="1" dirty="0" err="1">
                <a:solidFill>
                  <a:srgbClr val="C00000"/>
                </a:solidFill>
              </a:rPr>
              <a:t>Malpighian</a:t>
            </a:r>
            <a:r>
              <a:rPr lang="en-IN" sz="2800" b="1" dirty="0">
                <a:solidFill>
                  <a:srgbClr val="C00000"/>
                </a:solidFill>
              </a:rPr>
              <a:t> layer of epidermis. They are well developed in terrestrial vertebrates such as reptiles, birds and mammals. Dermal scales are mesenchymal in origin and especially developed in the fishes.</a:t>
            </a:r>
          </a:p>
          <a:p>
            <a:r>
              <a:rPr lang="en-IN" sz="2800" b="1" dirty="0">
                <a:solidFill>
                  <a:srgbClr val="C00000"/>
                </a:solidFill>
              </a:rPr>
              <a:t>Scales vary in size and shape in different species.</a:t>
            </a:r>
          </a:p>
          <a:p>
            <a:endParaRPr lang="en-IN" sz="2800" b="1" dirty="0"/>
          </a:p>
          <a:p>
            <a:endParaRPr lang="en-US" dirty="0"/>
          </a:p>
        </p:txBody>
      </p:sp>
    </p:spTree>
    <p:extLst>
      <p:ext uri="{BB962C8B-B14F-4D97-AF65-F5344CB8AC3E}">
        <p14:creationId xmlns:p14="http://schemas.microsoft.com/office/powerpoint/2010/main" xmlns="" val="1283793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36C61D-2E72-3218-9C6A-DA8E42269548}"/>
              </a:ext>
            </a:extLst>
          </p:cNvPr>
          <p:cNvSpPr>
            <a:spLocks noGrp="1"/>
          </p:cNvSpPr>
          <p:nvPr>
            <p:ph type="title"/>
          </p:nvPr>
        </p:nvSpPr>
        <p:spPr/>
        <p:txBody>
          <a:bodyPr/>
          <a:lstStyle/>
          <a:p>
            <a:r>
              <a:rPr lang="en-IN" sz="3600" b="1" dirty="0">
                <a:solidFill>
                  <a:srgbClr val="7030A0"/>
                </a:solidFill>
              </a:rPr>
              <a:t>Types of </a:t>
            </a:r>
            <a:r>
              <a:rPr lang="en-IN" sz="3200" b="1" dirty="0">
                <a:solidFill>
                  <a:srgbClr val="7030A0"/>
                </a:solidFill>
              </a:rPr>
              <a:t>Scales</a:t>
            </a:r>
            <a:endParaRPr lang="en-US" sz="3200" b="1" dirty="0">
              <a:solidFill>
                <a:srgbClr val="7030A0"/>
              </a:solidFill>
            </a:endParaRPr>
          </a:p>
        </p:txBody>
      </p:sp>
      <p:sp>
        <p:nvSpPr>
          <p:cNvPr id="3" name="Content Placeholder 2">
            <a:extLst>
              <a:ext uri="{FF2B5EF4-FFF2-40B4-BE49-F238E27FC236}">
                <a16:creationId xmlns:a16="http://schemas.microsoft.com/office/drawing/2014/main" xmlns="" id="{D5C51B48-F009-BCB7-A8BD-53B7A9938571}"/>
              </a:ext>
            </a:extLst>
          </p:cNvPr>
          <p:cNvSpPr>
            <a:spLocks noGrp="1"/>
          </p:cNvSpPr>
          <p:nvPr>
            <p:ph idx="1"/>
          </p:nvPr>
        </p:nvSpPr>
        <p:spPr/>
        <p:txBody>
          <a:bodyPr/>
          <a:lstStyle/>
          <a:p>
            <a:endParaRPr lang="en-US" dirty="0"/>
          </a:p>
        </p:txBody>
      </p:sp>
      <p:sp>
        <p:nvSpPr>
          <p:cNvPr id="4" name="Oval 3">
            <a:extLst>
              <a:ext uri="{FF2B5EF4-FFF2-40B4-BE49-F238E27FC236}">
                <a16:creationId xmlns:a16="http://schemas.microsoft.com/office/drawing/2014/main" xmlns="" id="{EB0C95F0-60D2-D24C-86E0-4AC44676EC60}"/>
              </a:ext>
            </a:extLst>
          </p:cNvPr>
          <p:cNvSpPr/>
          <p:nvPr/>
        </p:nvSpPr>
        <p:spPr>
          <a:xfrm rot="20680470">
            <a:off x="3659932" y="2491496"/>
            <a:ext cx="3647742" cy="1969510"/>
          </a:xfrm>
          <a:prstGeom prst="ellipse">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3600" b="1" dirty="0">
                <a:solidFill>
                  <a:schemeClr val="accent5">
                    <a:lumMod val="50000"/>
                  </a:schemeClr>
                </a:solidFill>
              </a:rPr>
              <a:t>Cycloid</a:t>
            </a:r>
            <a:endParaRPr lang="en-US" sz="3600" b="1" dirty="0">
              <a:solidFill>
                <a:schemeClr val="accent5">
                  <a:lumMod val="50000"/>
                </a:schemeClr>
              </a:solidFill>
            </a:endParaRPr>
          </a:p>
        </p:txBody>
      </p:sp>
      <p:sp>
        <p:nvSpPr>
          <p:cNvPr id="6" name="Oval 5">
            <a:extLst>
              <a:ext uri="{FF2B5EF4-FFF2-40B4-BE49-F238E27FC236}">
                <a16:creationId xmlns:a16="http://schemas.microsoft.com/office/drawing/2014/main" xmlns="" id="{D36D2659-EB7A-A5BD-1EB8-A44C86368632}"/>
              </a:ext>
            </a:extLst>
          </p:cNvPr>
          <p:cNvSpPr/>
          <p:nvPr/>
        </p:nvSpPr>
        <p:spPr>
          <a:xfrm rot="10800000" flipV="1">
            <a:off x="6999281" y="1904554"/>
            <a:ext cx="4038574" cy="2090998"/>
          </a:xfrm>
          <a:prstGeom prst="ellipse">
            <a:avLst/>
          </a:prstGeom>
          <a:solidFill>
            <a:srgbClr val="0070C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3200" b="1" dirty="0" err="1">
                <a:solidFill>
                  <a:schemeClr val="bg2">
                    <a:lumMod val="90000"/>
                  </a:schemeClr>
                </a:solidFill>
              </a:rPr>
              <a:t>Placoid</a:t>
            </a:r>
            <a:endParaRPr lang="en-US" sz="3200" b="1" dirty="0">
              <a:solidFill>
                <a:schemeClr val="bg2">
                  <a:lumMod val="90000"/>
                </a:schemeClr>
              </a:solidFill>
            </a:endParaRPr>
          </a:p>
        </p:txBody>
      </p:sp>
      <p:sp>
        <p:nvSpPr>
          <p:cNvPr id="8" name="Oval 7">
            <a:extLst>
              <a:ext uri="{FF2B5EF4-FFF2-40B4-BE49-F238E27FC236}">
                <a16:creationId xmlns:a16="http://schemas.microsoft.com/office/drawing/2014/main" xmlns="" id="{98F61CC8-2C06-4D82-382D-B8D752C0EB45}"/>
              </a:ext>
            </a:extLst>
          </p:cNvPr>
          <p:cNvSpPr/>
          <p:nvPr/>
        </p:nvSpPr>
        <p:spPr>
          <a:xfrm rot="9895261" flipV="1">
            <a:off x="8462261" y="3868501"/>
            <a:ext cx="3768315" cy="2529678"/>
          </a:xfrm>
          <a:prstGeom prst="ellipse">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4000" b="1" dirty="0" err="1">
                <a:solidFill>
                  <a:srgbClr val="FFFF00"/>
                </a:solidFill>
              </a:rPr>
              <a:t>Ctenoid</a:t>
            </a:r>
            <a:endParaRPr lang="en-US" sz="4000" b="1" dirty="0">
              <a:solidFill>
                <a:srgbClr val="FFFF00"/>
              </a:solidFill>
            </a:endParaRPr>
          </a:p>
        </p:txBody>
      </p:sp>
      <p:sp>
        <p:nvSpPr>
          <p:cNvPr id="7" name="Oval 6">
            <a:extLst>
              <a:ext uri="{FF2B5EF4-FFF2-40B4-BE49-F238E27FC236}">
                <a16:creationId xmlns:a16="http://schemas.microsoft.com/office/drawing/2014/main" xmlns="" id="{EC6CDB50-B9A6-3709-56F9-6432A0FE874B}"/>
              </a:ext>
            </a:extLst>
          </p:cNvPr>
          <p:cNvSpPr/>
          <p:nvPr/>
        </p:nvSpPr>
        <p:spPr>
          <a:xfrm rot="12196378" flipV="1">
            <a:off x="1686297" y="4162706"/>
            <a:ext cx="3723409" cy="2569781"/>
          </a:xfrm>
          <a:prstGeom prst="ellipse">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3200" b="1" dirty="0" err="1"/>
              <a:t>Cosmoid</a:t>
            </a:r>
            <a:endParaRPr lang="en-US" sz="3200" b="1" dirty="0"/>
          </a:p>
        </p:txBody>
      </p:sp>
      <p:sp>
        <p:nvSpPr>
          <p:cNvPr id="10" name="Oval 9">
            <a:extLst>
              <a:ext uri="{FF2B5EF4-FFF2-40B4-BE49-F238E27FC236}">
                <a16:creationId xmlns:a16="http://schemas.microsoft.com/office/drawing/2014/main" xmlns="" id="{EC714218-F9CD-A4A4-73C3-81CDB0FDC6E6}"/>
              </a:ext>
            </a:extLst>
          </p:cNvPr>
          <p:cNvSpPr/>
          <p:nvPr/>
        </p:nvSpPr>
        <p:spPr>
          <a:xfrm rot="9895261" flipV="1">
            <a:off x="5011399" y="4135707"/>
            <a:ext cx="3622149" cy="2332234"/>
          </a:xfrm>
          <a:prstGeom prst="ellips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sz="3200" b="1" dirty="0"/>
              <a:t>Ganoid</a:t>
            </a:r>
            <a:endParaRPr lang="en-US" sz="3200" b="1" dirty="0"/>
          </a:p>
        </p:txBody>
      </p:sp>
    </p:spTree>
    <p:extLst>
      <p:ext uri="{BB962C8B-B14F-4D97-AF65-F5344CB8AC3E}">
        <p14:creationId xmlns:p14="http://schemas.microsoft.com/office/powerpoint/2010/main" xmlns="" val="351417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519628-009F-CE47-0C48-37F328F99659}"/>
              </a:ext>
            </a:extLst>
          </p:cNvPr>
          <p:cNvSpPr>
            <a:spLocks noGrp="1"/>
          </p:cNvSpPr>
          <p:nvPr>
            <p:ph type="title"/>
          </p:nvPr>
        </p:nvSpPr>
        <p:spPr/>
        <p:txBody>
          <a:bodyPr/>
          <a:lstStyle/>
          <a:p>
            <a:r>
              <a:rPr lang="en-IN" dirty="0" err="1"/>
              <a:t>Cosmoid</a:t>
            </a:r>
            <a:r>
              <a:rPr lang="en-IN" dirty="0"/>
              <a:t> Scales</a:t>
            </a:r>
            <a:endParaRPr lang="en-US" dirty="0"/>
          </a:p>
        </p:txBody>
      </p:sp>
      <p:sp>
        <p:nvSpPr>
          <p:cNvPr id="3" name="Content Placeholder 2">
            <a:extLst>
              <a:ext uri="{FF2B5EF4-FFF2-40B4-BE49-F238E27FC236}">
                <a16:creationId xmlns:a16="http://schemas.microsoft.com/office/drawing/2014/main" xmlns="" id="{502638B1-2598-3898-801D-A7E69A166F10}"/>
              </a:ext>
            </a:extLst>
          </p:cNvPr>
          <p:cNvSpPr>
            <a:spLocks noGrp="1"/>
          </p:cNvSpPr>
          <p:nvPr>
            <p:ph idx="1"/>
          </p:nvPr>
        </p:nvSpPr>
        <p:spPr/>
        <p:txBody>
          <a:bodyPr>
            <a:noAutofit/>
          </a:bodyPr>
          <a:lstStyle/>
          <a:p>
            <a:r>
              <a:rPr lang="en-IN" sz="2400" b="1" dirty="0">
                <a:solidFill>
                  <a:srgbClr val="002060"/>
                </a:solidFill>
              </a:rPr>
              <a:t>The </a:t>
            </a:r>
            <a:r>
              <a:rPr lang="en-IN" sz="2400" b="1" dirty="0" err="1">
                <a:solidFill>
                  <a:srgbClr val="002060"/>
                </a:solidFill>
              </a:rPr>
              <a:t>cosmoid</a:t>
            </a:r>
            <a:r>
              <a:rPr lang="en-IN" sz="2400" b="1" dirty="0">
                <a:solidFill>
                  <a:srgbClr val="002060"/>
                </a:solidFill>
              </a:rPr>
              <a:t> scales are found in the extinct </a:t>
            </a:r>
            <a:r>
              <a:rPr lang="en-IN" sz="2400" b="1" dirty="0" err="1">
                <a:solidFill>
                  <a:srgbClr val="002060"/>
                </a:solidFill>
              </a:rPr>
              <a:t>Crossopterygii</a:t>
            </a:r>
            <a:r>
              <a:rPr lang="en-IN" sz="2400" b="1" dirty="0">
                <a:solidFill>
                  <a:srgbClr val="002060"/>
                </a:solidFill>
              </a:rPr>
              <a:t> and </a:t>
            </a:r>
            <a:r>
              <a:rPr lang="en-IN" sz="2400" b="1" dirty="0" err="1">
                <a:solidFill>
                  <a:srgbClr val="002060"/>
                </a:solidFill>
              </a:rPr>
              <a:t>Dipnoi</a:t>
            </a:r>
            <a:r>
              <a:rPr lang="en-IN" sz="2400" b="1" dirty="0">
                <a:solidFill>
                  <a:srgbClr val="002060"/>
                </a:solidFill>
              </a:rPr>
              <a:t>. The external layer of scale is thin and enamel-like and is called the </a:t>
            </a:r>
            <a:r>
              <a:rPr lang="en-IN" sz="2400" b="1" dirty="0" err="1">
                <a:solidFill>
                  <a:srgbClr val="002060"/>
                </a:solidFill>
              </a:rPr>
              <a:t>vitrodentine</a:t>
            </a:r>
            <a:r>
              <a:rPr lang="en-IN" sz="2400" b="1" dirty="0">
                <a:solidFill>
                  <a:srgbClr val="002060"/>
                </a:solidFill>
              </a:rPr>
              <a:t>. The middle layer is made up of hard, non-cellular, dentine-like material called the </a:t>
            </a:r>
            <a:r>
              <a:rPr lang="en-IN" sz="2400" b="1" dirty="0" err="1">
                <a:solidFill>
                  <a:srgbClr val="002060"/>
                </a:solidFill>
              </a:rPr>
              <a:t>cosmine</a:t>
            </a:r>
            <a:r>
              <a:rPr lang="en-IN" sz="2400" b="1" dirty="0">
                <a:solidFill>
                  <a:srgbClr val="002060"/>
                </a:solidFill>
              </a:rPr>
              <a:t> and contains a number of branching tubules and chambers.</a:t>
            </a:r>
            <a:endParaRPr lang="en-US" sz="2400" b="1" dirty="0">
              <a:solidFill>
                <a:srgbClr val="002060"/>
              </a:solidFill>
            </a:endParaRPr>
          </a:p>
        </p:txBody>
      </p:sp>
    </p:spTree>
    <p:extLst>
      <p:ext uri="{BB962C8B-B14F-4D97-AF65-F5344CB8AC3E}">
        <p14:creationId xmlns:p14="http://schemas.microsoft.com/office/powerpoint/2010/main" xmlns="" val="190724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55B91C-04E1-5122-CF7C-C5DB15489832}"/>
              </a:ext>
            </a:extLst>
          </p:cNvPr>
          <p:cNvSpPr>
            <a:spLocks noGrp="1"/>
          </p:cNvSpPr>
          <p:nvPr>
            <p:ph type="title"/>
          </p:nvPr>
        </p:nvSpPr>
        <p:spPr/>
        <p:txBody>
          <a:bodyPr/>
          <a:lstStyle/>
          <a:p>
            <a:r>
              <a:rPr lang="en-IN" dirty="0"/>
              <a:t>Ganoid scale </a:t>
            </a:r>
            <a:endParaRPr lang="en-US" dirty="0"/>
          </a:p>
        </p:txBody>
      </p:sp>
      <p:sp>
        <p:nvSpPr>
          <p:cNvPr id="3" name="Content Placeholder 2">
            <a:extLst>
              <a:ext uri="{FF2B5EF4-FFF2-40B4-BE49-F238E27FC236}">
                <a16:creationId xmlns:a16="http://schemas.microsoft.com/office/drawing/2014/main" xmlns="" id="{295CCEC1-0FBF-39CB-8C1B-9A675678F87B}"/>
              </a:ext>
            </a:extLst>
          </p:cNvPr>
          <p:cNvSpPr>
            <a:spLocks noGrp="1"/>
          </p:cNvSpPr>
          <p:nvPr>
            <p:ph idx="1"/>
          </p:nvPr>
        </p:nvSpPr>
        <p:spPr/>
        <p:txBody>
          <a:bodyPr>
            <a:normAutofit/>
          </a:bodyPr>
          <a:lstStyle/>
          <a:p>
            <a:r>
              <a:rPr lang="en-IN" sz="2400" b="1" dirty="0">
                <a:solidFill>
                  <a:schemeClr val="accent3">
                    <a:lumMod val="50000"/>
                  </a:schemeClr>
                </a:solidFill>
              </a:rPr>
              <a:t>These scales are characteristic of the primitive </a:t>
            </a:r>
            <a:r>
              <a:rPr lang="en-IN" sz="2400" b="1" dirty="0" err="1">
                <a:solidFill>
                  <a:schemeClr val="accent3">
                    <a:lumMod val="50000"/>
                  </a:schemeClr>
                </a:solidFill>
              </a:rPr>
              <a:t>actinopterygians</a:t>
            </a:r>
            <a:r>
              <a:rPr lang="en-IN" sz="2400" b="1" dirty="0">
                <a:solidFill>
                  <a:schemeClr val="accent3">
                    <a:lumMod val="50000"/>
                  </a:schemeClr>
                </a:solidFill>
              </a:rPr>
              <a:t> called the ganoid fishes, and are of various forms and structure. These scales are heavy and have an outer layer of hard inorganic, enamel-like material called </a:t>
            </a:r>
            <a:r>
              <a:rPr lang="en-IN" sz="2400" b="1" dirty="0" err="1">
                <a:solidFill>
                  <a:schemeClr val="accent3">
                    <a:lumMod val="50000"/>
                  </a:schemeClr>
                </a:solidFill>
              </a:rPr>
              <a:t>ganoine</a:t>
            </a:r>
            <a:r>
              <a:rPr lang="en-IN" sz="2400" b="1" dirty="0">
                <a:solidFill>
                  <a:schemeClr val="accent3">
                    <a:lumMod val="50000"/>
                  </a:schemeClr>
                </a:solidFill>
              </a:rPr>
              <a:t>.</a:t>
            </a:r>
          </a:p>
          <a:p>
            <a:r>
              <a:rPr lang="en-IN" sz="2400" b="1" dirty="0">
                <a:solidFill>
                  <a:schemeClr val="accent3">
                    <a:lumMod val="50000"/>
                  </a:schemeClr>
                </a:solidFill>
              </a:rPr>
              <a:t>Scales of this fish have lost the middle </a:t>
            </a:r>
            <a:r>
              <a:rPr lang="en-IN" sz="2400" b="1" dirty="0" err="1">
                <a:solidFill>
                  <a:schemeClr val="accent3">
                    <a:lumMod val="50000"/>
                  </a:schemeClr>
                </a:solidFill>
              </a:rPr>
              <a:t>cosmine</a:t>
            </a:r>
            <a:r>
              <a:rPr lang="en-IN" sz="2400" b="1" dirty="0">
                <a:solidFill>
                  <a:schemeClr val="accent3">
                    <a:lumMod val="50000"/>
                  </a:schemeClr>
                </a:solidFill>
              </a:rPr>
              <a:t> layer, thus, reducing their thickness and rigidity</a:t>
            </a:r>
            <a:endParaRPr lang="en-US" sz="2400" b="1" dirty="0">
              <a:solidFill>
                <a:schemeClr val="accent3">
                  <a:lumMod val="50000"/>
                </a:schemeClr>
              </a:solidFill>
            </a:endParaRPr>
          </a:p>
        </p:txBody>
      </p:sp>
    </p:spTree>
    <p:extLst>
      <p:ext uri="{BB962C8B-B14F-4D97-AF65-F5344CB8AC3E}">
        <p14:creationId xmlns:p14="http://schemas.microsoft.com/office/powerpoint/2010/main" xmlns="" val="462415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52F837-3E50-531C-FD46-3ADB39468B54}"/>
              </a:ext>
            </a:extLst>
          </p:cNvPr>
          <p:cNvSpPr>
            <a:spLocks noGrp="1"/>
          </p:cNvSpPr>
          <p:nvPr>
            <p:ph type="title"/>
          </p:nvPr>
        </p:nvSpPr>
        <p:spPr/>
        <p:txBody>
          <a:bodyPr/>
          <a:lstStyle/>
          <a:p>
            <a:r>
              <a:rPr lang="en-IN" dirty="0" err="1"/>
              <a:t>Placoid</a:t>
            </a:r>
            <a:r>
              <a:rPr lang="en-IN" dirty="0"/>
              <a:t> Scales</a:t>
            </a:r>
            <a:endParaRPr lang="en-US" dirty="0"/>
          </a:p>
        </p:txBody>
      </p:sp>
      <p:sp>
        <p:nvSpPr>
          <p:cNvPr id="3" name="Content Placeholder 2">
            <a:extLst>
              <a:ext uri="{FF2B5EF4-FFF2-40B4-BE49-F238E27FC236}">
                <a16:creationId xmlns:a16="http://schemas.microsoft.com/office/drawing/2014/main" xmlns="" id="{701CA6F6-C4EF-7762-9029-B077258434F8}"/>
              </a:ext>
            </a:extLst>
          </p:cNvPr>
          <p:cNvSpPr>
            <a:spLocks noGrp="1"/>
          </p:cNvSpPr>
          <p:nvPr>
            <p:ph idx="1"/>
          </p:nvPr>
        </p:nvSpPr>
        <p:spPr/>
        <p:txBody>
          <a:bodyPr>
            <a:normAutofit fontScale="92500" lnSpcReduction="20000"/>
          </a:bodyPr>
          <a:lstStyle/>
          <a:p>
            <a:r>
              <a:rPr lang="en-IN" b="1" dirty="0"/>
              <a:t>These scales are characteristic of elasmobranch fishes (sharks) only. Each scale has a disc-like basal plate embedded in the dermis and a spine projecting out through the epidermis. In structure, a </a:t>
            </a:r>
            <a:r>
              <a:rPr lang="en-IN" b="1" dirty="0" err="1"/>
              <a:t>placoid</a:t>
            </a:r>
            <a:r>
              <a:rPr lang="en-IN" b="1" dirty="0"/>
              <a:t> scale resembles a tooth. The spine has an external covering of enamel-like, hard, transparent material called </a:t>
            </a:r>
            <a:r>
              <a:rPr lang="en-IN" b="1" dirty="0" err="1"/>
              <a:t>vitrodentine</a:t>
            </a:r>
            <a:r>
              <a:rPr lang="en-IN" b="1" dirty="0"/>
              <a:t>.
This is followed by a layer of dentine enclosing a pulp cavity from which several branching dentine tubules radiate in different directions. The centre of the basal plate is perforated by an aperture to provide entrance to the blood vessels and nerves from the dermis. The </a:t>
            </a:r>
            <a:r>
              <a:rPr lang="en-IN" b="1" dirty="0" err="1"/>
              <a:t>placoid</a:t>
            </a:r>
            <a:r>
              <a:rPr lang="en-IN" b="1" dirty="0"/>
              <a:t> scales are closely set in skin but do not overlap each other and giving a sand paper-like quality to the skin.</a:t>
            </a:r>
            <a:endParaRPr lang="en-US" b="1" dirty="0"/>
          </a:p>
        </p:txBody>
      </p:sp>
    </p:spTree>
    <p:extLst>
      <p:ext uri="{BB962C8B-B14F-4D97-AF65-F5344CB8AC3E}">
        <p14:creationId xmlns:p14="http://schemas.microsoft.com/office/powerpoint/2010/main" xmlns="" val="2091697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45441B-9D45-8B55-F0CB-EED2328F4E38}"/>
              </a:ext>
            </a:extLst>
          </p:cNvPr>
          <p:cNvSpPr>
            <a:spLocks noGrp="1"/>
          </p:cNvSpPr>
          <p:nvPr>
            <p:ph type="title"/>
          </p:nvPr>
        </p:nvSpPr>
        <p:spPr/>
        <p:txBody>
          <a:bodyPr>
            <a:normAutofit/>
          </a:bodyPr>
          <a:lstStyle/>
          <a:p>
            <a:r>
              <a:rPr lang="en-IN" sz="3200" b="1" dirty="0">
                <a:solidFill>
                  <a:srgbClr val="7030A0"/>
                </a:solidFill>
              </a:rPr>
              <a:t>Cycloid Scales</a:t>
            </a:r>
            <a:endParaRPr lang="en-US" sz="3200" b="1" dirty="0">
              <a:solidFill>
                <a:srgbClr val="7030A0"/>
              </a:solidFill>
            </a:endParaRPr>
          </a:p>
        </p:txBody>
      </p:sp>
      <p:sp>
        <p:nvSpPr>
          <p:cNvPr id="3" name="Content Placeholder 2">
            <a:extLst>
              <a:ext uri="{FF2B5EF4-FFF2-40B4-BE49-F238E27FC236}">
                <a16:creationId xmlns:a16="http://schemas.microsoft.com/office/drawing/2014/main" xmlns="" id="{894057B8-ABCA-16A6-6ED0-2E9FCCBA7D8E}"/>
              </a:ext>
            </a:extLst>
          </p:cNvPr>
          <p:cNvSpPr>
            <a:spLocks noGrp="1"/>
          </p:cNvSpPr>
          <p:nvPr>
            <p:ph idx="1"/>
          </p:nvPr>
        </p:nvSpPr>
        <p:spPr/>
        <p:txBody>
          <a:bodyPr>
            <a:normAutofit fontScale="92500" lnSpcReduction="20000"/>
          </a:bodyPr>
          <a:lstStyle/>
          <a:p>
            <a:r>
              <a:rPr lang="en-IN" dirty="0"/>
              <a:t>The cycloid scales are thin, flexible, </a:t>
            </a:r>
            <a:r>
              <a:rPr lang="en-IN" dirty="0" err="1"/>
              <a:t>transluscent</a:t>
            </a:r>
            <a:r>
              <a:rPr lang="en-IN" dirty="0"/>
              <a:t> plates, rather circular in outline, thicker in the centre and marked with several concentric lines of growth which can be used for determining the age of the fish. They are found in a large number of </a:t>
            </a:r>
            <a:r>
              <a:rPr lang="en-IN" dirty="0" err="1"/>
              <a:t>teleostean</a:t>
            </a:r>
            <a:r>
              <a:rPr lang="en-IN" dirty="0"/>
              <a:t> fishes having soft rayed fins, such as </a:t>
            </a:r>
            <a:r>
              <a:rPr lang="en-IN" dirty="0" err="1"/>
              <a:t>Labeo</a:t>
            </a:r>
            <a:r>
              <a:rPr lang="en-IN" dirty="0"/>
              <a:t>, </a:t>
            </a:r>
            <a:r>
              <a:rPr lang="en-IN" dirty="0" err="1"/>
              <a:t>Catla</a:t>
            </a:r>
            <a:r>
              <a:rPr lang="en-IN" dirty="0"/>
              <a:t>, </a:t>
            </a:r>
            <a:r>
              <a:rPr lang="en-IN" dirty="0" err="1"/>
              <a:t>Barbus</a:t>
            </a:r>
            <a:r>
              <a:rPr lang="en-IN" dirty="0"/>
              <a:t>, </a:t>
            </a:r>
            <a:r>
              <a:rPr lang="en-IN" dirty="0" err="1"/>
              <a:t>Cirrhina</a:t>
            </a:r>
            <a:r>
              <a:rPr lang="en-IN" dirty="0"/>
              <a:t>, etc. The central part of the scale is called the focus and is the first part to develop. In many species, oblique grooves or radii run from the focus towards the margin of the scale.
They form a protective covering over the skin and project diagonally in an imbricating pattern. The part of the scale which is exposed to view in situ condition (posterior area) generally shows less distinct ridges or </a:t>
            </a:r>
            <a:r>
              <a:rPr lang="en-IN" dirty="0" err="1"/>
              <a:t>circuli</a:t>
            </a:r>
            <a:r>
              <a:rPr lang="en-IN" dirty="0"/>
              <a:t> and </a:t>
            </a:r>
            <a:r>
              <a:rPr lang="en-IN" dirty="0" err="1"/>
              <a:t>chromatophores</a:t>
            </a:r>
            <a:r>
              <a:rPr lang="en-IN" dirty="0"/>
              <a:t> are also sometimes attached to it. The anterior area lies embedded in the skin.</a:t>
            </a:r>
            <a:endParaRPr lang="en-US" dirty="0"/>
          </a:p>
        </p:txBody>
      </p:sp>
    </p:spTree>
    <p:extLst>
      <p:ext uri="{BB962C8B-B14F-4D97-AF65-F5344CB8AC3E}">
        <p14:creationId xmlns:p14="http://schemas.microsoft.com/office/powerpoint/2010/main" xmlns="" val="2220270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74757C-31D9-D95A-6D0A-41A5D1B2DDE5}"/>
              </a:ext>
            </a:extLst>
          </p:cNvPr>
          <p:cNvSpPr>
            <a:spLocks noGrp="1"/>
          </p:cNvSpPr>
          <p:nvPr>
            <p:ph type="title"/>
          </p:nvPr>
        </p:nvSpPr>
        <p:spPr/>
        <p:txBody>
          <a:bodyPr>
            <a:normAutofit/>
          </a:bodyPr>
          <a:lstStyle/>
          <a:p>
            <a:r>
              <a:rPr lang="en-IN" sz="3200" b="1" dirty="0" err="1">
                <a:solidFill>
                  <a:srgbClr val="7030A0"/>
                </a:solidFill>
              </a:rPr>
              <a:t>Ctenoid</a:t>
            </a:r>
            <a:r>
              <a:rPr lang="en-IN" sz="3200" b="1" dirty="0">
                <a:solidFill>
                  <a:srgbClr val="7030A0"/>
                </a:solidFill>
              </a:rPr>
              <a:t> Scales</a:t>
            </a:r>
            <a:endParaRPr lang="en-US" sz="3200" b="1" dirty="0">
              <a:solidFill>
                <a:srgbClr val="7030A0"/>
              </a:solidFill>
            </a:endParaRPr>
          </a:p>
        </p:txBody>
      </p:sp>
      <p:sp>
        <p:nvSpPr>
          <p:cNvPr id="3" name="Content Placeholder 2">
            <a:extLst>
              <a:ext uri="{FF2B5EF4-FFF2-40B4-BE49-F238E27FC236}">
                <a16:creationId xmlns:a16="http://schemas.microsoft.com/office/drawing/2014/main" xmlns="" id="{C57BC1C5-8BF8-9ECE-44D4-38E36617D4E8}"/>
              </a:ext>
            </a:extLst>
          </p:cNvPr>
          <p:cNvSpPr>
            <a:spLocks noGrp="1"/>
          </p:cNvSpPr>
          <p:nvPr>
            <p:ph idx="1"/>
          </p:nvPr>
        </p:nvSpPr>
        <p:spPr/>
        <p:txBody>
          <a:bodyPr>
            <a:normAutofit/>
          </a:bodyPr>
          <a:lstStyle/>
          <a:p>
            <a:r>
              <a:rPr lang="en-IN" dirty="0"/>
              <a:t>The </a:t>
            </a:r>
            <a:r>
              <a:rPr lang="en-IN" dirty="0" err="1"/>
              <a:t>ctenoid</a:t>
            </a:r>
            <a:r>
              <a:rPr lang="en-IN" dirty="0"/>
              <a:t> scales are also circular and can be distinguished from the cycloid scales by having a more or less serrated free edge</a:t>
            </a:r>
          </a:p>
          <a:p>
            <a:r>
              <a:rPr lang="en-IN" dirty="0"/>
              <a:t>These scales are characteristic of modem higher </a:t>
            </a:r>
            <a:r>
              <a:rPr lang="en-IN" dirty="0" err="1"/>
              <a:t>teleosteans</a:t>
            </a:r>
            <a:r>
              <a:rPr lang="en-IN" dirty="0"/>
              <a:t> such as perch, sunfish, etc.
They are more firmly attached and their exposed free hind parts which are not overlapped, bear numerous small comb-like teeth or spines. Intermediate types between cycloid and </a:t>
            </a:r>
            <a:r>
              <a:rPr lang="en-IN" dirty="0" err="1"/>
              <a:t>ctenoid</a:t>
            </a:r>
            <a:r>
              <a:rPr lang="en-IN" dirty="0"/>
              <a:t> scales are also found on different parts of the body. Certain fishes, such as flounders, may bear both types, </a:t>
            </a:r>
            <a:r>
              <a:rPr lang="en-IN" dirty="0" err="1"/>
              <a:t>ctenoid</a:t>
            </a:r>
            <a:r>
              <a:rPr lang="en-IN" dirty="0"/>
              <a:t> scales dorsally and cycloid scales ventrally.</a:t>
            </a:r>
            <a:endParaRPr lang="en-US" dirty="0"/>
          </a:p>
        </p:txBody>
      </p:sp>
    </p:spTree>
    <p:extLst>
      <p:ext uri="{BB962C8B-B14F-4D97-AF65-F5344CB8AC3E}">
        <p14:creationId xmlns:p14="http://schemas.microsoft.com/office/powerpoint/2010/main" xmlns="" val="3417563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0DE39D-4898-EA27-30E2-D47AB20651D9}"/>
              </a:ext>
            </a:extLst>
          </p:cNvPr>
          <p:cNvSpPr>
            <a:spLocks noGrp="1"/>
          </p:cNvSpPr>
          <p:nvPr>
            <p:ph type="title"/>
          </p:nvPr>
        </p:nvSpPr>
        <p:spPr/>
        <p:txBody>
          <a:bodyPr>
            <a:normAutofit/>
          </a:bodyPr>
          <a:lstStyle/>
          <a:p>
            <a:r>
              <a:rPr lang="en-IN" sz="3600" b="1" dirty="0">
                <a:solidFill>
                  <a:srgbClr val="00B050"/>
                </a:solidFill>
              </a:rPr>
              <a:t>Uses of Scales</a:t>
            </a:r>
            <a:endParaRPr lang="en-US" sz="3600" b="1" dirty="0">
              <a:solidFill>
                <a:srgbClr val="00B050"/>
              </a:solidFill>
            </a:endParaRPr>
          </a:p>
        </p:txBody>
      </p:sp>
      <p:sp>
        <p:nvSpPr>
          <p:cNvPr id="3" name="Content Placeholder 2">
            <a:extLst>
              <a:ext uri="{FF2B5EF4-FFF2-40B4-BE49-F238E27FC236}">
                <a16:creationId xmlns:a16="http://schemas.microsoft.com/office/drawing/2014/main" xmlns="" id="{E7838101-67B8-8F2C-BD31-009DDE2F230B}"/>
              </a:ext>
            </a:extLst>
          </p:cNvPr>
          <p:cNvSpPr>
            <a:spLocks noGrp="1"/>
          </p:cNvSpPr>
          <p:nvPr>
            <p:ph idx="1"/>
          </p:nvPr>
        </p:nvSpPr>
        <p:spPr/>
        <p:txBody>
          <a:bodyPr/>
          <a:lstStyle/>
          <a:p>
            <a:r>
              <a:rPr lang="en-IN" sz="2000" b="1" dirty="0">
                <a:solidFill>
                  <a:srgbClr val="C00000"/>
                </a:solidFill>
              </a:rPr>
              <a:t>Protective covering of exoskeleton </a:t>
            </a:r>
          </a:p>
          <a:p>
            <a:r>
              <a:rPr lang="en-IN" sz="2000" b="1" dirty="0">
                <a:solidFill>
                  <a:srgbClr val="C00000"/>
                </a:solidFill>
              </a:rPr>
              <a:t>Useful in separating orders and families</a:t>
            </a:r>
          </a:p>
          <a:p>
            <a:r>
              <a:rPr lang="en-IN" sz="2000" b="1" dirty="0">
                <a:solidFill>
                  <a:srgbClr val="C00000"/>
                </a:solidFill>
              </a:rPr>
              <a:t>Useful in studying the food habits of </a:t>
            </a:r>
            <a:r>
              <a:rPr lang="en-IN" sz="2000" b="1" dirty="0" err="1">
                <a:solidFill>
                  <a:srgbClr val="C00000"/>
                </a:solidFill>
              </a:rPr>
              <a:t>piscivorous</a:t>
            </a:r>
            <a:r>
              <a:rPr lang="en-IN" sz="2000" b="1" dirty="0">
                <a:solidFill>
                  <a:srgbClr val="C00000"/>
                </a:solidFill>
              </a:rPr>
              <a:t> animals</a:t>
            </a:r>
          </a:p>
          <a:p>
            <a:r>
              <a:rPr lang="en-IN" sz="2000" b="1" dirty="0">
                <a:solidFill>
                  <a:srgbClr val="C00000"/>
                </a:solidFill>
              </a:rPr>
              <a:t>Cycloid and </a:t>
            </a:r>
            <a:r>
              <a:rPr lang="en-IN" sz="2000" b="1" dirty="0" err="1">
                <a:solidFill>
                  <a:srgbClr val="C00000"/>
                </a:solidFill>
              </a:rPr>
              <a:t>ctenoid</a:t>
            </a:r>
            <a:r>
              <a:rPr lang="en-IN" sz="2000" b="1" dirty="0">
                <a:solidFill>
                  <a:srgbClr val="C00000"/>
                </a:solidFill>
              </a:rPr>
              <a:t> scales are of considerable help in calculating the age of and growth rate of fishes</a:t>
            </a:r>
          </a:p>
          <a:p>
            <a:r>
              <a:rPr lang="en-IN" sz="2000" b="1" dirty="0">
                <a:solidFill>
                  <a:srgbClr val="C00000"/>
                </a:solidFill>
              </a:rPr>
              <a:t>In some species like </a:t>
            </a:r>
            <a:r>
              <a:rPr lang="en-IN" sz="2000" b="1" dirty="0" err="1">
                <a:solidFill>
                  <a:srgbClr val="C00000"/>
                </a:solidFill>
              </a:rPr>
              <a:t>Salmo</a:t>
            </a:r>
            <a:r>
              <a:rPr lang="en-IN" sz="2000" b="1" dirty="0">
                <a:solidFill>
                  <a:srgbClr val="C00000"/>
                </a:solidFill>
              </a:rPr>
              <a:t>, spawning marks can be seen on the scales, so that it is possible to find how many times a fish has spawned</a:t>
            </a:r>
          </a:p>
          <a:p>
            <a:endParaRPr lang="en-US" dirty="0"/>
          </a:p>
        </p:txBody>
      </p:sp>
    </p:spTree>
    <p:extLst>
      <p:ext uri="{BB962C8B-B14F-4D97-AF65-F5344CB8AC3E}">
        <p14:creationId xmlns:p14="http://schemas.microsoft.com/office/powerpoint/2010/main" xmlns="" val="181520580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0</TotalTime>
  <Words>473</Words>
  <Application>Microsoft Office PowerPoint</Application>
  <PresentationFormat>Custom</PresentationFormat>
  <Paragraphs>31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Parcel</vt:lpstr>
      <vt:lpstr>Scales of Fishes</vt:lpstr>
      <vt:lpstr>Introduction </vt:lpstr>
      <vt:lpstr>Types of Scales</vt:lpstr>
      <vt:lpstr>Cosmoid Scales</vt:lpstr>
      <vt:lpstr>Ganoid scale </vt:lpstr>
      <vt:lpstr>Placoid Scales</vt:lpstr>
      <vt:lpstr>Cycloid Scales</vt:lpstr>
      <vt:lpstr>Ctenoid Scales</vt:lpstr>
      <vt:lpstr>Uses of Scales</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Scales of Fishes</dc:title>
  <dc:creator>Padmaja Bunga</dc:creator>
  <cp:lastModifiedBy>MYPC</cp:lastModifiedBy>
  <cp:revision>6</cp:revision>
  <dcterms:created xsi:type="dcterms:W3CDTF">2024-06-22T13:12:48Z</dcterms:created>
  <dcterms:modified xsi:type="dcterms:W3CDTF">2024-06-24T11:15:32Z</dcterms:modified>
</cp:coreProperties>
</file>