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pPr/>
              <a:t>6/20/2024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1E98F98-B16E-E34B-98D4-5EC961C308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47402" y="3364674"/>
            <a:ext cx="5885708" cy="2362695"/>
          </a:xfrm>
        </p:spPr>
        <p:txBody>
          <a:bodyPr>
            <a:normAutofit/>
          </a:bodyPr>
          <a:lstStyle/>
          <a:p>
            <a:r>
              <a:rPr lang="en-IN" sz="4000"/>
              <a:t>By
Dr.B.Padmaja
D.N.R.College</a:t>
            </a:r>
            <a:endParaRPr lang="en-US" sz="40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5C5AD7B-4E0A-7A4B-AF96-D530CC242C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4578" y="482436"/>
            <a:ext cx="5341422" cy="1583376"/>
          </a:xfrm>
        </p:spPr>
        <p:txBody>
          <a:bodyPr>
            <a:normAutofit fontScale="85000" lnSpcReduction="10000"/>
          </a:bodyPr>
          <a:lstStyle/>
          <a:p>
            <a:r>
              <a:rPr lang="en-IN" sz="4800" b="1">
                <a:solidFill>
                  <a:srgbClr val="FFFF00"/>
                </a:solidFill>
              </a:rPr>
              <a:t>Endocrine glands</a:t>
            </a:r>
          </a:p>
          <a:p>
            <a:r>
              <a:rPr lang="en-IN" sz="4800" b="1">
                <a:solidFill>
                  <a:srgbClr val="FFFF00"/>
                </a:solidFill>
              </a:rPr>
              <a:t>Pituitary gland</a:t>
            </a:r>
            <a:endParaRPr lang="en-US" sz="4800" b="1">
              <a:solidFill>
                <a:srgbClr val="FFFF00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51DD7C71-5B26-2C40-B7D9-8A0E849395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5979" y="74220"/>
            <a:ext cx="5341422" cy="7001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197046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6CF49F-6696-7844-AD0E-AF19628F60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Adreno corticotrophic hormone or ACTH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EF3970-8381-CE41-B9DA-1019AB67F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8278" y="1496785"/>
            <a:ext cx="10564091" cy="5504709"/>
          </a:xfrm>
        </p:spPr>
        <p:txBody>
          <a:bodyPr>
            <a:normAutofit/>
          </a:bodyPr>
          <a:lstStyle/>
          <a:p>
            <a:r>
              <a:rPr lang="en-IN" sz="2400">
                <a:solidFill>
                  <a:schemeClr val="accent1"/>
                </a:solidFill>
              </a:rPr>
              <a:t>Stimulates the activity of adrenal cortex</a:t>
            </a:r>
          </a:p>
          <a:p>
            <a:r>
              <a:rPr lang="en-IN" sz="2400">
                <a:solidFill>
                  <a:schemeClr val="accent1"/>
                </a:solidFill>
              </a:rPr>
              <a:t>Deficiency – rheumatoid fever, Addison’s disease</a:t>
            </a:r>
          </a:p>
          <a:p>
            <a:pPr marL="0" indent="0">
              <a:buNone/>
            </a:pPr>
            <a:r>
              <a:rPr lang="en-IN" sz="2400" b="1"/>
              <a:t> Thyrotrophin or thyroid </a:t>
            </a:r>
            <a:r>
              <a:rPr lang="en-IN" sz="2800" b="1"/>
              <a:t>stimulating hormone (TSH)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  It stimutates thyroid gland--  increasing the thyroxine secretion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en-IN" sz="2800" b="1"/>
              <a:t>  Follicle stimulating hormone or FSH</a:t>
            </a:r>
          </a:p>
          <a:p>
            <a:r>
              <a:rPr lang="en-IN" sz="2400" b="1">
                <a:solidFill>
                  <a:srgbClr val="92D050"/>
                </a:solidFill>
              </a:rPr>
              <a:t>In females, it increases the number and size of graffian follicles</a:t>
            </a:r>
          </a:p>
          <a:p>
            <a:r>
              <a:rPr lang="en-IN" sz="2400" b="1">
                <a:solidFill>
                  <a:srgbClr val="92D050"/>
                </a:solidFill>
              </a:rPr>
              <a:t>In males, it stimulates the testis for spermatogenesis</a:t>
            </a:r>
            <a:endParaRPr lang="en-US" sz="2400" b="1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36631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4567873-A969-0548-9A01-A781136BF1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Luteinising hormone (LH) 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2E24527-89E1-434F-AA50-1BE029E49D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4351" y="1335974"/>
            <a:ext cx="10539350" cy="5522026"/>
          </a:xfrm>
        </p:spPr>
        <p:txBody>
          <a:bodyPr>
            <a:normAutofit/>
          </a:bodyPr>
          <a:lstStyle/>
          <a:p>
            <a:r>
              <a:rPr lang="en-IN" sz="2400">
                <a:solidFill>
                  <a:schemeClr val="accent1"/>
                </a:solidFill>
              </a:rPr>
              <a:t>LH secreated by anterior pituitary</a:t>
            </a:r>
          </a:p>
          <a:p>
            <a:r>
              <a:rPr lang="en-IN" sz="2400">
                <a:solidFill>
                  <a:schemeClr val="accent1"/>
                </a:solidFill>
              </a:rPr>
              <a:t>It makes graffian follicles grow and mature</a:t>
            </a:r>
          </a:p>
          <a:p>
            <a:r>
              <a:rPr lang="en-IN" sz="2400">
                <a:solidFill>
                  <a:schemeClr val="accent1"/>
                </a:solidFill>
              </a:rPr>
              <a:t>It causes graffian follicles to secreate another sex hormone– oestrogen</a:t>
            </a:r>
          </a:p>
          <a:p>
            <a:r>
              <a:rPr lang="en-IN" sz="2400">
                <a:solidFill>
                  <a:schemeClr val="accent1"/>
                </a:solidFill>
              </a:rPr>
              <a:t>LH causes the appearance, growth and persistence of corpus luteum in ovary
In males, it stimulates interstitial cells of testis and consequently the production of androgen</a:t>
            </a:r>
            <a:endParaRPr lang="en-US" sz="240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89712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F277EDC-9394-9748-A03D-E44A0C8B9C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Leuteotrophic hormone (LTH)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9E56D12-18B4-D649-82E6-8099B8EC6B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0130" y="1472045"/>
            <a:ext cx="10403279" cy="5385955"/>
          </a:xfrm>
        </p:spPr>
        <p:txBody>
          <a:bodyPr>
            <a:normAutofit/>
          </a:bodyPr>
          <a:lstStyle/>
          <a:p>
            <a:r>
              <a:rPr lang="en-IN" sz="2400">
                <a:solidFill>
                  <a:schemeClr val="accent4">
                    <a:lumMod val="60000"/>
                    <a:lumOff val="40000"/>
                  </a:schemeClr>
                </a:solidFill>
              </a:rPr>
              <a:t> Helps in initiating milk secreation in the breast</a:t>
            </a:r>
          </a:p>
          <a:p>
            <a:r>
              <a:rPr lang="en-IN" sz="2400">
                <a:solidFill>
                  <a:schemeClr val="accent4">
                    <a:lumMod val="60000"/>
                    <a:lumOff val="40000"/>
                  </a:schemeClr>
                </a:solidFill>
              </a:rPr>
              <a:t>Helps corpus luteum in the secretion of projesteron in co-operation with LH
</a:t>
            </a:r>
            <a:r>
              <a:rPr lang="en-IN" sz="3600" b="1"/>
              <a:t>Melanocyte stimulating hormone (MSH)</a:t>
            </a:r>
          </a:p>
          <a:p>
            <a:r>
              <a:rPr lang="en-IN" sz="2400">
                <a:solidFill>
                  <a:schemeClr val="accent4">
                    <a:lumMod val="60000"/>
                    <a:lumOff val="40000"/>
                  </a:schemeClr>
                </a:solidFill>
              </a:rPr>
              <a:t>It effects melanophores</a:t>
            </a:r>
            <a:endParaRPr lang="en-US" sz="240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55925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592F10-563E-EC49-A638-EF3ED588F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/>
              <a:t>                    Posterior pituitary</a:t>
            </a:r>
            <a:br>
              <a:rPr lang="en-IN"/>
            </a:br>
            <a:r>
              <a:rPr lang="en-IN">
                <a:solidFill>
                  <a:srgbClr val="FFFF00"/>
                </a:solidFill>
              </a:rPr>
              <a:t>Vasopressin</a:t>
            </a:r>
            <a:r>
              <a:rPr lang="en-IN"/>
              <a:t>         </a:t>
            </a:r>
            <a:r>
              <a:rPr lang="en-IN">
                <a:solidFill>
                  <a:srgbClr val="FFFF00"/>
                </a:solidFill>
              </a:rPr>
              <a:t>Oxytocin</a:t>
            </a:r>
            <a:endParaRPr lang="en-US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71C1493-6A52-4D42-9426-3837DFED27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IN"/>
              <a:t>It is released in response to stress dehydration</a:t>
            </a:r>
          </a:p>
          <a:p>
            <a:r>
              <a:rPr lang="en-IN"/>
              <a:t>Constricts capillaries, causing the rise of blood pressure</a:t>
            </a:r>
          </a:p>
          <a:p>
            <a:r>
              <a:rPr lang="en-IN"/>
              <a:t>Causes contraction of muscles of urinary bladder, ureter, stomach and intestine</a:t>
            </a:r>
          </a:p>
          <a:p>
            <a:r>
              <a:rPr lang="en-IN"/>
              <a:t>Deficiency of this hormone--- diabetes insipidus</a:t>
            </a:r>
          </a:p>
          <a:p>
            <a:r>
              <a:rPr lang="en-IN"/>
              <a:t>                                 </a:t>
            </a:r>
            <a:r>
              <a:rPr lang="en-IN" sz="4200" b="1">
                <a:solidFill>
                  <a:srgbClr val="FFFF00"/>
                </a:solidFill>
              </a:rPr>
              <a:t>Oxytocin</a:t>
            </a:r>
            <a:r>
              <a:rPr lang="en-IN"/>
              <a:t>
Causes contraction of mammary glands---- ejection of milk
Promotes fertilization</a:t>
            </a:r>
          </a:p>
          <a:p>
            <a:r>
              <a:rPr lang="en-IN"/>
              <a:t>Contraction of pregnant uterus – expulsion of foetus and placenta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25114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BC575171-09DA-9B47-B86A-94E9A0ABE4E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99805" y="828675"/>
            <a:ext cx="7459190" cy="5221288"/>
          </a:xfrm>
        </p:spPr>
      </p:pic>
    </p:spTree>
    <p:extLst>
      <p:ext uri="{BB962C8B-B14F-4D97-AF65-F5344CB8AC3E}">
        <p14:creationId xmlns:p14="http://schemas.microsoft.com/office/powerpoint/2010/main" xmlns="" val="612505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5C1C490-CFFE-1C48-BD4C-1E47297036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1364" y="779317"/>
            <a:ext cx="8943604" cy="55303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>
                <a:solidFill>
                  <a:schemeClr val="tx2">
                    <a:lumMod val="90000"/>
                  </a:schemeClr>
                </a:solidFill>
              </a:rPr>
              <a:t>Pituitary gland</a:t>
            </a:r>
          </a:p>
          <a:p>
            <a:pPr marL="0" indent="0">
              <a:buNone/>
            </a:pPr>
            <a:r>
              <a:rPr lang="en-IN" sz="2800" b="1">
                <a:solidFill>
                  <a:schemeClr val="tx2">
                    <a:lumMod val="90000"/>
                  </a:schemeClr>
                </a:solidFill>
              </a:rPr>
              <a:t>Thyroid gland</a:t>
            </a:r>
          </a:p>
          <a:p>
            <a:pPr marL="0" indent="0">
              <a:buNone/>
            </a:pPr>
            <a:r>
              <a:rPr lang="en-IN" sz="2800" b="1">
                <a:solidFill>
                  <a:schemeClr val="tx2">
                    <a:lumMod val="90000"/>
                  </a:schemeClr>
                </a:solidFill>
              </a:rPr>
              <a:t>Parathyroid gland</a:t>
            </a:r>
          </a:p>
          <a:p>
            <a:pPr marL="0" indent="0">
              <a:buNone/>
            </a:pPr>
            <a:r>
              <a:rPr lang="en-IN" sz="2800" b="1">
                <a:solidFill>
                  <a:schemeClr val="tx2">
                    <a:lumMod val="90000"/>
                  </a:schemeClr>
                </a:solidFill>
              </a:rPr>
              <a:t>Adrenal gland pancreas</a:t>
            </a:r>
          </a:p>
          <a:p>
            <a:pPr marL="0" indent="0">
              <a:buNone/>
            </a:pPr>
            <a:r>
              <a:rPr lang="en-IN" sz="2800" b="1">
                <a:solidFill>
                  <a:schemeClr val="tx2">
                    <a:lumMod val="90000"/>
                  </a:schemeClr>
                </a:solidFill>
              </a:rPr>
              <a:t>Testis
Ovary
Placenta</a:t>
            </a:r>
            <a:endParaRPr lang="en-US" sz="2800" b="1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960734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8D09F45-75A8-9C43-B121-EBC7A08B68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0130" y="808055"/>
            <a:ext cx="7384967" cy="1777301"/>
          </a:xfrm>
        </p:spPr>
        <p:txBody>
          <a:bodyPr>
            <a:normAutofit/>
          </a:bodyPr>
          <a:lstStyle/>
          <a:p>
            <a:r>
              <a:rPr lang="en-IN" sz="4000">
                <a:solidFill>
                  <a:srgbClr val="FFFF00"/>
                </a:solidFill>
              </a:rPr>
              <a:t>Introduction</a:t>
            </a:r>
            <a:endParaRPr lang="en-US" sz="400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108C07E-E89F-5B4C-8FD0-9C58C9B83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3312" y="1087246"/>
            <a:ext cx="14392509" cy="5592624"/>
          </a:xfrm>
        </p:spPr>
        <p:txBody>
          <a:bodyPr>
            <a:normAutofit/>
          </a:bodyPr>
          <a:lstStyle/>
          <a:p>
            <a:r>
              <a:rPr lang="en-IN" sz="2400">
                <a:solidFill>
                  <a:schemeClr val="tx2">
                    <a:lumMod val="90000"/>
                  </a:schemeClr>
                </a:solidFill>
              </a:rPr>
              <a:t>Hormones are Messenger molecules act on target cells</a:t>
            </a:r>
          </a:p>
          <a:p>
            <a:r>
              <a:rPr lang="en-IN" sz="2400">
                <a:solidFill>
                  <a:schemeClr val="tx2">
                    <a:lumMod val="90000"/>
                  </a:schemeClr>
                </a:solidFill>
              </a:rPr>
              <a:t>These are chemical messengers produced and secreated into blood</a:t>
            </a:r>
          </a:p>
          <a:p>
            <a:r>
              <a:rPr lang="en-IN" sz="2400">
                <a:solidFill>
                  <a:schemeClr val="tx2">
                    <a:lumMod val="90000"/>
                  </a:schemeClr>
                </a:solidFill>
              </a:rPr>
              <a:t>They act as catalysts</a:t>
            </a:r>
          </a:p>
          <a:p>
            <a:r>
              <a:rPr lang="en-IN" sz="2400">
                <a:solidFill>
                  <a:schemeClr val="tx2">
                    <a:lumMod val="90000"/>
                  </a:schemeClr>
                </a:solidFill>
              </a:rPr>
              <a:t>Low molecular weight --- they can pass through capillary wall and plasma membrane</a:t>
            </a:r>
            <a:endParaRPr lang="en-US" sz="2400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35024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17F438-D606-D74B-9598-C907EB1F9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396557" y="176372"/>
            <a:ext cx="6951300" cy="1875744"/>
          </a:xfrm>
        </p:spPr>
        <p:txBody>
          <a:bodyPr>
            <a:normAutofit/>
          </a:bodyPr>
          <a:lstStyle/>
          <a:p>
            <a:r>
              <a:rPr lang="en-IN" sz="4000" b="1">
                <a:solidFill>
                  <a:srgbClr val="00B0F0"/>
                </a:solidFill>
              </a:rPr>
              <a:t>Functions</a:t>
            </a:r>
            <a:endParaRPr lang="en-US" sz="4000" b="1">
              <a:solidFill>
                <a:srgbClr val="00B0F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FE46E5C-45A8-D443-8806-A9198DEED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792" y="0"/>
            <a:ext cx="9407347" cy="6543799"/>
          </a:xfrm>
        </p:spPr>
        <p:txBody>
          <a:bodyPr>
            <a:normAutofit/>
          </a:bodyPr>
          <a:lstStyle/>
          <a:p>
            <a:r>
              <a:rPr lang="en-IN"/>
              <a:t>Contraction of muscles</a:t>
            </a:r>
          </a:p>
          <a:p>
            <a:r>
              <a:rPr lang="en-IN"/>
              <a:t>Secretion of enzymes</a:t>
            </a:r>
          </a:p>
          <a:p>
            <a:r>
              <a:rPr lang="en-IN"/>
              <a:t>Digestion</a:t>
            </a:r>
          </a:p>
          <a:p>
            <a:r>
              <a:rPr lang="en-IN"/>
              <a:t>Growth</a:t>
            </a:r>
          </a:p>
          <a:p>
            <a:r>
              <a:rPr lang="en-IN"/>
              <a:t>Metamorphosis</a:t>
            </a:r>
          </a:p>
          <a:p>
            <a:r>
              <a:rPr lang="en-IN"/>
              <a:t>Moulting</a:t>
            </a:r>
          </a:p>
          <a:p>
            <a:r>
              <a:rPr lang="en-IN"/>
              <a:t>Regeneration</a:t>
            </a:r>
          </a:p>
          <a:p>
            <a:r>
              <a:rPr lang="en-IN"/>
              <a:t>Gonad maturation</a:t>
            </a:r>
          </a:p>
          <a:p>
            <a:r>
              <a:rPr lang="en-IN"/>
              <a:t>Sexual cycle
Birth
Development of secondary sexual characters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89748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B5A8E7-E0F2-8546-8356-ED69138111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>
                <a:solidFill>
                  <a:schemeClr val="accent1"/>
                </a:solidFill>
              </a:rPr>
              <a:t>Pituitary gland</a:t>
            </a:r>
            <a:endParaRPr lang="en-US" b="1">
              <a:solidFill>
                <a:schemeClr val="accent1"/>
              </a:solidFill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663CBCA7-55B7-E04C-AC50-3AFEDDA1B4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25195" y="296884"/>
            <a:ext cx="4898571" cy="6319896"/>
          </a:xfr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xmlns="" id="{9CEB0B22-AA93-C241-8217-A6D012761D9E}"/>
              </a:ext>
            </a:extLst>
          </p:cNvPr>
          <p:cNvSpPr/>
          <p:nvPr/>
        </p:nvSpPr>
        <p:spPr>
          <a:xfrm>
            <a:off x="612321" y="55665"/>
            <a:ext cx="6853052" cy="6561115"/>
          </a:xfrm>
          <a:prstGeom prst="roundRect">
            <a:avLst>
              <a:gd name="adj" fmla="val 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400" b="1">
                <a:solidFill>
                  <a:schemeClr val="tx2">
                    <a:lumMod val="10000"/>
                  </a:schemeClr>
                </a:solidFill>
              </a:rPr>
              <a:t>Pituitary or hypophysis --- master gland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chemeClr val="tx2">
                    <a:lumMod val="10000"/>
                  </a:schemeClr>
                </a:solidFill>
              </a:rPr>
              <a:t>Attached to brain by a stalk--- pituitary stalk
Consists of 3 lobes
Adenohypophysis(ant. Lobe)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chemeClr val="tx2">
                    <a:lumMod val="10000"/>
                  </a:schemeClr>
                </a:solidFill>
              </a:rPr>
              <a:t>Pars intermedia
Neurohypophysis (post. Lobe)</a:t>
            </a:r>
          </a:p>
          <a:p>
            <a:pPr algn="ctr"/>
            <a:endParaRPr lang="en-US" sz="2400" b="1">
              <a:solidFill>
                <a:schemeClr val="tx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236286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41B67AB-99BB-1248-B2EC-E5ED3087C4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IN" sz="3600" b="1">
                <a:solidFill>
                  <a:schemeClr val="tx2"/>
                </a:solidFill>
              </a:rPr>
              <a:t>Hormones from anterior pituitary</a:t>
            </a:r>
            <a:endParaRPr lang="en-US" sz="3600" b="1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5FC60B2-5A2D-C34E-9A4E-4B630F53A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Growth hormone (STH)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Adreno corticotrophic hormone ( ACTH)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Thyroid stimulating hormone (TSH)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Follicle stimulating hormone (FSH)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Luteinizing hormone ( LH)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Leuteotrophic hormone (LTH)</a:t>
            </a:r>
          </a:p>
          <a:p>
            <a:pPr marL="0" indent="0">
              <a:buNone/>
            </a:pPr>
            <a:r>
              <a:rPr lang="en-IN" sz="2400" b="1">
                <a:solidFill>
                  <a:srgbClr val="FFFF00"/>
                </a:solidFill>
              </a:rPr>
              <a:t>Melanocyte stimulating hormone (MSH)
</a:t>
            </a:r>
            <a:endParaRPr lang="en-US" sz="2400" b="1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6924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395BD96-5F36-6746-B973-8CA1B28241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49957" y="259774"/>
            <a:ext cx="7958331" cy="1248056"/>
          </a:xfrm>
        </p:spPr>
        <p:txBody>
          <a:bodyPr/>
          <a:lstStyle/>
          <a:p>
            <a:r>
              <a:rPr lang="en-IN" b="1">
                <a:solidFill>
                  <a:schemeClr val="tx2"/>
                </a:solidFill>
              </a:rPr>
              <a:t>Growth hormone (GH or STH)</a:t>
            </a:r>
            <a:endParaRPr lang="en-US" b="1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469DCFD-1317-6148-865D-F4027B9E8A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6493" y="1507830"/>
            <a:ext cx="9821883" cy="3997828"/>
          </a:xfrm>
        </p:spPr>
        <p:txBody>
          <a:bodyPr>
            <a:normAutofit/>
          </a:bodyPr>
          <a:lstStyle/>
          <a:p>
            <a:r>
              <a:rPr lang="en-IN" sz="2400" b="1">
                <a:solidFill>
                  <a:srgbClr val="92D050"/>
                </a:solidFill>
              </a:rPr>
              <a:t>Secreated by acidophil cells of adenohypophysis</a:t>
            </a:r>
          </a:p>
          <a:p>
            <a:r>
              <a:rPr lang="en-IN" sz="2400" b="1">
                <a:solidFill>
                  <a:srgbClr val="92D050"/>
                </a:solidFill>
              </a:rPr>
              <a:t>Stululates multiplication</a:t>
            </a:r>
          </a:p>
          <a:p>
            <a:r>
              <a:rPr lang="en-IN" sz="2400" b="1">
                <a:solidFill>
                  <a:srgbClr val="92D050"/>
                </a:solidFill>
              </a:rPr>
              <a:t>Increases body growth stimulates growth muscles</a:t>
            </a:r>
          </a:p>
          <a:p>
            <a:r>
              <a:rPr lang="en-IN" sz="2400" b="1">
                <a:solidFill>
                  <a:srgbClr val="92D050"/>
                </a:solidFill>
              </a:rPr>
              <a:t>Stimulate growth of thymus</a:t>
            </a:r>
          </a:p>
          <a:p>
            <a:r>
              <a:rPr lang="en-IN" sz="2400" b="1">
                <a:solidFill>
                  <a:srgbClr val="92D050"/>
                </a:solidFill>
              </a:rPr>
              <a:t>Increases protein synthesis</a:t>
            </a:r>
          </a:p>
          <a:p>
            <a:r>
              <a:rPr lang="en-IN" sz="2400" b="1">
                <a:solidFill>
                  <a:srgbClr val="92D050"/>
                </a:solidFill>
              </a:rPr>
              <a:t>Increases intestinal absorption of calcium</a:t>
            </a:r>
            <a:endParaRPr lang="en-US" sz="2400" b="1">
              <a:solidFill>
                <a:srgbClr val="92D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634098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xmlns="" id="{9762156A-F4EE-9B41-A197-8AB31B28AD2D}"/>
              </a:ext>
            </a:extLst>
          </p:cNvPr>
          <p:cNvSpPr/>
          <p:nvPr/>
        </p:nvSpPr>
        <p:spPr>
          <a:xfrm>
            <a:off x="-272143" y="272143"/>
            <a:ext cx="6259286" cy="644483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IN" sz="2800" b="1">
                <a:solidFill>
                  <a:schemeClr val="bg2"/>
                </a:solidFill>
              </a:rPr>
              <a:t>Hyperactivity  In children
</a:t>
            </a:r>
            <a:r>
              <a:rPr lang="en-IN" sz="2800">
                <a:solidFill>
                  <a:srgbClr val="FF0000"/>
                </a:solidFill>
              </a:rPr>
              <a:t>Gigantism
Symptoms: tall body, thyroid becomes enlarged &amp; hyperactive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IN" sz="2800">
                <a:solidFill>
                  <a:srgbClr val="FF0000"/>
                </a:solidFill>
              </a:rPr>
              <a:t>Sweating increased
Vision disturbed and voice becomes deep
Drowsiness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IN" sz="2800">
                <a:solidFill>
                  <a:srgbClr val="FF0000"/>
                </a:solidFill>
              </a:rPr>
              <a:t>Females become sterile, menstrual disturbances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IN" sz="2800">
                <a:solidFill>
                  <a:srgbClr val="FF0000"/>
                </a:solidFill>
              </a:rPr>
              <a:t>Hyperglycemia and glycosuria are produced</a:t>
            </a: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IN" sz="2800">
                <a:solidFill>
                  <a:srgbClr val="FF0000"/>
                </a:solidFill>
              </a:rPr>
              <a:t>Adrenal cortex becomes hyperactive</a:t>
            </a:r>
            <a:endParaRPr lang="en-US" sz="2800">
              <a:solidFill>
                <a:srgbClr val="FF0000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xmlns="" id="{E5E02805-F545-1940-87DA-5AB2EC615270}"/>
              </a:ext>
            </a:extLst>
          </p:cNvPr>
          <p:cNvSpPr/>
          <p:nvPr/>
        </p:nvSpPr>
        <p:spPr>
          <a:xfrm>
            <a:off x="6096000" y="272143"/>
            <a:ext cx="6096000" cy="658585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2800" b="1">
                <a:solidFill>
                  <a:schemeClr val="tx2">
                    <a:lumMod val="10000"/>
                  </a:schemeClr>
                </a:solidFill>
              </a:rPr>
              <a:t>Hyperactivity In adults</a:t>
            </a:r>
            <a:r>
              <a:rPr lang="en-IN" sz="2400" b="1">
                <a:solidFill>
                  <a:srgbClr val="7030A0"/>
                </a:solidFill>
              </a:rPr>
              <a:t>
Acromegaly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Over growth of two jaws
Hands and feet are enlarged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Bowing of spine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Abnormal skeleton growths – gorilla like appearance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Hyper glycemia and glycosuria are produced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Sweating is increased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Basal metabolic rate is increased</a:t>
            </a:r>
          </a:p>
          <a:p>
            <a:pPr marL="342900" indent="-342900" algn="ctr">
              <a:buFont typeface="Arial" panose="020B0604020202020204" pitchFamily="34" charset="0"/>
              <a:buChar char="•"/>
            </a:pPr>
            <a:r>
              <a:rPr lang="en-IN" sz="2400" b="1">
                <a:solidFill>
                  <a:srgbClr val="7030A0"/>
                </a:solidFill>
              </a:rPr>
              <a:t>Females become sterile, menstrual disturbances developed</a:t>
            </a:r>
            <a:endParaRPr lang="en-US" sz="2400" b="1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300811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F8ED00B-34D2-5E4F-A833-8DBEDFFD87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>
                <a:solidFill>
                  <a:schemeClr val="tx2">
                    <a:lumMod val="50000"/>
                  </a:schemeClr>
                </a:solidFill>
              </a:rPr>
              <a:t>Hypo activity in children</a:t>
            </a:r>
            <a:endParaRPr lang="en-US" sz="4000" b="1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4FBCA3F-1C70-C140-930F-DB92B517BB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47305" y="1606791"/>
            <a:ext cx="9122834" cy="51473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4000" b="1">
                <a:solidFill>
                  <a:srgbClr val="FFFF00"/>
                </a:solidFill>
              </a:rPr>
              <a:t>Dwarfism:</a:t>
            </a:r>
          </a:p>
          <a:p>
            <a:r>
              <a:rPr lang="en-IN" sz="2400">
                <a:solidFill>
                  <a:schemeClr val="tx2">
                    <a:lumMod val="90000"/>
                  </a:schemeClr>
                </a:solidFill>
              </a:rPr>
              <a:t>There</a:t>
            </a:r>
            <a:r>
              <a:rPr lang="en-IN" sz="4000" b="1">
                <a:solidFill>
                  <a:srgbClr val="FFFF00"/>
                </a:solidFill>
              </a:rPr>
              <a:t> </a:t>
            </a:r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are two types of dwarfs:Lorain- levy type,  Frohlich’s type
Lorain- Levy type: produced by hypoactivity of acidophil cells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Stunned growth – adults grow upto 3 ft height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Sex organs and secondary sexual characters donot developed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Frohlich’s type: stunned growth, sexual and secondary sexual characters do not developed</a:t>
            </a:r>
          </a:p>
          <a:p>
            <a:r>
              <a:rPr lang="en-IN" sz="2400" b="1">
                <a:solidFill>
                  <a:schemeClr val="tx2">
                    <a:lumMod val="90000"/>
                  </a:schemeClr>
                </a:solidFill>
              </a:rPr>
              <a:t>Generalised obesity, appearance of affected males resembles females</a:t>
            </a:r>
          </a:p>
          <a:p>
            <a:pPr marL="0" indent="0">
              <a:buNone/>
            </a:pPr>
            <a:endParaRPr lang="en-US" sz="2400" b="1">
              <a:solidFill>
                <a:schemeClr val="tx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0462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355</Words>
  <Application>Microsoft Office PowerPoint</Application>
  <PresentationFormat>Custom</PresentationFormat>
  <Paragraphs>86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Madison</vt:lpstr>
      <vt:lpstr>By
Dr.B.Padmaja
D.N.R.College</vt:lpstr>
      <vt:lpstr>Slide 2</vt:lpstr>
      <vt:lpstr>Introduction</vt:lpstr>
      <vt:lpstr>Functions</vt:lpstr>
      <vt:lpstr>Pituitary gland</vt:lpstr>
      <vt:lpstr>Hormones from anterior pituitary</vt:lpstr>
      <vt:lpstr>Growth hormone (GH or STH)</vt:lpstr>
      <vt:lpstr>Slide 8</vt:lpstr>
      <vt:lpstr>Hypo activity in children</vt:lpstr>
      <vt:lpstr>Adreno corticotrophic hormone or ACTH</vt:lpstr>
      <vt:lpstr>Luteinising hormone (LH) </vt:lpstr>
      <vt:lpstr>Leuteotrophic hormone (LTH)</vt:lpstr>
      <vt:lpstr>                    Posterior pituitary Vasopressin         Oxytocin</vt:lpstr>
      <vt:lpstr>Slide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By
Dr.B.Padmaja
D.N.R.College</dc:title>
  <dc:creator>Padmaja Bunga</dc:creator>
  <cp:lastModifiedBy>MYPC</cp:lastModifiedBy>
  <cp:revision>14</cp:revision>
  <dcterms:created xsi:type="dcterms:W3CDTF">2021-07-11T10:02:03Z</dcterms:created>
  <dcterms:modified xsi:type="dcterms:W3CDTF">2024-06-20T10:11:30Z</dcterms:modified>
</cp:coreProperties>
</file>