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E5A55-672E-A647-9139-070E800F4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>
                <a:solidFill>
                  <a:schemeClr val="accent3"/>
                </a:solidFill>
              </a:rPr>
              <a:t>Hormonal control on reproduction</a:t>
            </a:r>
            <a:endParaRPr lang="en-US" b="1"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C619AD-C2FB-5349-9A24-BFDB17358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976711"/>
          </a:xfrm>
        </p:spPr>
        <p:txBody>
          <a:bodyPr/>
          <a:lstStyle/>
          <a:p>
            <a:r>
              <a:rPr lang="en-IN"/>
              <a:t>By
Dr. B . Padmaja
D N.r.colkege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6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1FB5F-A496-7948-AB89-DA0D5E62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93766"/>
            <a:ext cx="11328175" cy="61603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BD5BDC-5FA4-A549-9F18-27BE10F72B3D}"/>
              </a:ext>
            </a:extLst>
          </p:cNvPr>
          <p:cNvSpPr/>
          <p:nvPr/>
        </p:nvSpPr>
        <p:spPr>
          <a:xfrm>
            <a:off x="841169" y="3067792"/>
            <a:ext cx="5628409" cy="19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/>
              <a:t>Hormonal regulation of ovulation</a:t>
            </a:r>
            <a:endParaRPr lang="en-US" sz="2400" b="1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5B0D4BAA-DA5E-0D40-B0B2-C181EB848251}"/>
              </a:ext>
            </a:extLst>
          </p:cNvPr>
          <p:cNvSpPr/>
          <p:nvPr/>
        </p:nvSpPr>
        <p:spPr>
          <a:xfrm>
            <a:off x="6096000" y="1348341"/>
            <a:ext cx="6073345" cy="242454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/>
              <a:t>Hormonal regulation of pregnancy</a:t>
            </a:r>
            <a:endParaRPr lang="en-US" sz="2400" b="1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7BDC508F-B92E-5A44-A1D2-110714F1BD97}"/>
              </a:ext>
            </a:extLst>
          </p:cNvPr>
          <p:cNvSpPr/>
          <p:nvPr/>
        </p:nvSpPr>
        <p:spPr>
          <a:xfrm>
            <a:off x="5368636" y="4106884"/>
            <a:ext cx="6605650" cy="277090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/>
              <a:t>Hormonal regulation of birth</a:t>
            </a:r>
            <a:endParaRPr lang="en-US" sz="2400" b="1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FEA7E83-B8A9-8C4E-AF17-1330DB036C8E}"/>
              </a:ext>
            </a:extLst>
          </p:cNvPr>
          <p:cNvCxnSpPr/>
          <p:nvPr/>
        </p:nvCxnSpPr>
        <p:spPr>
          <a:xfrm>
            <a:off x="5184074" y="2518311"/>
            <a:ext cx="1828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948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16CE3-F154-134F-A6A8-B9E3A1E8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rgbClr val="C00000"/>
                </a:solidFill>
              </a:rPr>
              <a:t>Hormonal regulation of ovulation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E2E083C-EFF5-9C49-BD6B-1AD45B4B5909}"/>
              </a:ext>
            </a:extLst>
          </p:cNvPr>
          <p:cNvSpPr/>
          <p:nvPr/>
        </p:nvSpPr>
        <p:spPr>
          <a:xfrm>
            <a:off x="4726377" y="1328843"/>
            <a:ext cx="3513117" cy="20460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rgbClr val="7030A0"/>
                </a:solidFill>
              </a:rPr>
              <a:t>Gonadotrophic</a:t>
            </a:r>
          </a:p>
          <a:p>
            <a:pPr algn="ctr"/>
            <a:r>
              <a:rPr lang="en-IN" sz="2400" b="1">
                <a:solidFill>
                  <a:srgbClr val="7030A0"/>
                </a:solidFill>
              </a:rPr>
              <a:t>Hormones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779A75C-6572-D340-A8A9-F3A09B6217F3}"/>
              </a:ext>
            </a:extLst>
          </p:cNvPr>
          <p:cNvSpPr/>
          <p:nvPr/>
        </p:nvSpPr>
        <p:spPr>
          <a:xfrm>
            <a:off x="646111" y="1138053"/>
            <a:ext cx="3851314" cy="178328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accent1"/>
                </a:solidFill>
              </a:rPr>
              <a:t>FSH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7254409-0FC7-7F44-B099-FCD3FF932C7C}"/>
              </a:ext>
            </a:extLst>
          </p:cNvPr>
          <p:cNvSpPr/>
          <p:nvPr/>
        </p:nvSpPr>
        <p:spPr>
          <a:xfrm>
            <a:off x="502973" y="3599273"/>
            <a:ext cx="3789464" cy="1783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rgbClr val="002060"/>
                </a:solidFill>
              </a:rPr>
              <a:t>LH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C2090C4-9613-1842-80F5-1518A3F4BA39}"/>
              </a:ext>
            </a:extLst>
          </p:cNvPr>
          <p:cNvSpPr/>
          <p:nvPr/>
        </p:nvSpPr>
        <p:spPr>
          <a:xfrm>
            <a:off x="4374820" y="5120943"/>
            <a:ext cx="4136815" cy="15465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accent2">
                    <a:lumMod val="50000"/>
                  </a:schemeClr>
                </a:solidFill>
              </a:rPr>
              <a:t>LH</a:t>
            </a:r>
            <a:endParaRPr lang="en-US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631E4CB-E8E2-3A4E-9681-0EBEED74F527}"/>
              </a:ext>
            </a:extLst>
          </p:cNvPr>
          <p:cNvSpPr/>
          <p:nvPr/>
        </p:nvSpPr>
        <p:spPr>
          <a:xfrm>
            <a:off x="8424058" y="1271418"/>
            <a:ext cx="3513117" cy="18211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accent1"/>
                </a:solidFill>
              </a:rPr>
              <a:t>Relaxin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C88BE48-D56C-4B43-81FC-95FCF6F83D07}"/>
              </a:ext>
            </a:extLst>
          </p:cNvPr>
          <p:cNvSpPr/>
          <p:nvPr/>
        </p:nvSpPr>
        <p:spPr>
          <a:xfrm>
            <a:off x="8511635" y="3599273"/>
            <a:ext cx="3425540" cy="1821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accent3"/>
                </a:solidFill>
              </a:rPr>
              <a:t>Oxytocin</a:t>
            </a:r>
            <a:endParaRPr lang="en-US" sz="24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28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492FBA-8608-8548-8B84-75F16B69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4" y="321622"/>
            <a:ext cx="11615552" cy="6333507"/>
          </a:xfrm>
        </p:spPr>
        <p:txBody>
          <a:bodyPr>
            <a:normAutofit/>
          </a:bodyPr>
          <a:lstStyle/>
          <a:p>
            <a:r>
              <a:rPr lang="en-IN" sz="2400" b="1">
                <a:solidFill>
                  <a:schemeClr val="accent2"/>
                </a:solidFill>
              </a:rPr>
              <a:t>FSH</a:t>
            </a:r>
            <a:r>
              <a:rPr lang="en-IN" sz="2400" b="1">
                <a:solidFill>
                  <a:schemeClr val="accent3"/>
                </a:solidFill>
              </a:rPr>
              <a:t>: Growth of graffian follicles</a:t>
            </a:r>
          </a:p>
          <a:p>
            <a:r>
              <a:rPr lang="en-IN" sz="2400" b="1">
                <a:solidFill>
                  <a:schemeClr val="accent2"/>
                </a:solidFill>
              </a:rPr>
              <a:t>LH</a:t>
            </a:r>
            <a:r>
              <a:rPr lang="en-IN" sz="2400" b="1">
                <a:solidFill>
                  <a:schemeClr val="accent3"/>
                </a:solidFill>
              </a:rPr>
              <a:t>:. Ripening of graffian follicle</a:t>
            </a:r>
          </a:p>
          <a:p>
            <a:r>
              <a:rPr lang="en-IN" sz="2400" b="1">
                <a:solidFill>
                  <a:schemeClr val="accent3"/>
                </a:solidFill>
              </a:rPr>
              <a:t>Stimulate ovary to secreate – oestrogen</a:t>
            </a:r>
          </a:p>
          <a:p>
            <a:r>
              <a:rPr lang="en-IN" sz="2400" b="1">
                <a:solidFill>
                  <a:schemeClr val="accent3"/>
                </a:solidFill>
              </a:rPr>
              <a:t>Brings about ovulation in assistance with oestrogen</a:t>
            </a:r>
          </a:p>
          <a:p>
            <a:r>
              <a:rPr lang="en-IN" sz="2400" b="1">
                <a:solidFill>
                  <a:schemeClr val="accent3"/>
                </a:solidFill>
              </a:rPr>
              <a:t>Stimulates the formation of corpus luteum from the ruptured follicle</a:t>
            </a:r>
          </a:p>
          <a:p>
            <a:r>
              <a:rPr lang="en-IN" sz="2400" b="1">
                <a:solidFill>
                  <a:schemeClr val="accent3"/>
                </a:solidFill>
              </a:rPr>
              <a:t>Stimulate corpus luteum to secreate oestrogen and progesterone</a:t>
            </a:r>
          </a:p>
          <a:p>
            <a:r>
              <a:rPr lang="en-IN" sz="2400" b="1">
                <a:solidFill>
                  <a:schemeClr val="accent2"/>
                </a:solidFill>
              </a:rPr>
              <a:t>Oestrogen</a:t>
            </a:r>
            <a:r>
              <a:rPr lang="en-IN" sz="2400" b="1">
                <a:solidFill>
                  <a:schemeClr val="accent3"/>
                </a:solidFill>
              </a:rPr>
              <a:t>: increases blood supply to uterine epithelium</a:t>
            </a:r>
          </a:p>
          <a:p>
            <a:r>
              <a:rPr lang="en-IN" sz="2400" b="1">
                <a:solidFill>
                  <a:schemeClr val="accent3"/>
                </a:solidFill>
              </a:rPr>
              <a:t>Sexual behaviour of female is changed</a:t>
            </a:r>
          </a:p>
          <a:p>
            <a:r>
              <a:rPr lang="en-IN" sz="2400" b="1">
                <a:solidFill>
                  <a:schemeClr val="accent3"/>
                </a:solidFill>
              </a:rPr>
              <a:t>Stimulate pituitary gland to secreate LH and LTH
Inhibits further secretion of FSH</a:t>
            </a:r>
            <a:endParaRPr lang="en-US" sz="24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99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108FD6F-201A-0E47-BD7F-6DD4DBEBD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71" y="779318"/>
            <a:ext cx="10378539" cy="5469082"/>
          </a:xfrm>
        </p:spPr>
      </p:pic>
    </p:spTree>
    <p:extLst>
      <p:ext uri="{BB962C8B-B14F-4D97-AF65-F5344CB8AC3E}">
        <p14:creationId xmlns:p14="http://schemas.microsoft.com/office/powerpoint/2010/main" xmlns="" val="35261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E6F24-5082-094C-95B1-20BD2A24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chemeClr val="accent2"/>
                </a:solidFill>
              </a:rPr>
              <a:t>Hormonal regulation of pregnancy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37F69B-7FD0-304C-BDF5-20AD34CD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52" y="1323605"/>
            <a:ext cx="11360337" cy="5640778"/>
          </a:xfrm>
        </p:spPr>
        <p:txBody>
          <a:bodyPr>
            <a:noAutofit/>
          </a:bodyPr>
          <a:lstStyle/>
          <a:p>
            <a:r>
              <a:rPr lang="en-IN" sz="2400" b="1"/>
              <a:t>After ovulation, ruptured follicle is transformed into– corpus luteum
It is formed by the influence of leutinizing hormone (LH)</a:t>
            </a:r>
          </a:p>
          <a:p>
            <a:r>
              <a:rPr lang="en-IN" sz="2400" b="1"/>
              <a:t>Corpus luteum secreates two hormones : Progesterone, Relaxin</a:t>
            </a:r>
          </a:p>
          <a:p>
            <a:r>
              <a:rPr lang="en-IN" sz="2400" b="1">
                <a:solidFill>
                  <a:schemeClr val="accent3"/>
                </a:solidFill>
              </a:rPr>
              <a:t>Functions of progesterone: </a:t>
            </a:r>
            <a:r>
              <a:rPr lang="en-IN" sz="2400" b="1"/>
              <a:t>Along with oestrogen, it causes the increase of blood supply to the uterine epithelium</a:t>
            </a:r>
          </a:p>
          <a:p>
            <a:r>
              <a:rPr lang="en-IN" sz="2400" b="1"/>
              <a:t>It makes breast sensitive</a:t>
            </a:r>
          </a:p>
          <a:p>
            <a:r>
              <a:rPr lang="en-IN" sz="2400" b="1"/>
              <a:t>Inhibits the secreation of FSH </a:t>
            </a:r>
          </a:p>
          <a:p>
            <a:r>
              <a:rPr lang="en-IN" sz="2400" b="1"/>
              <a:t>Egg is not fertilized, corpus luteum degenerate and converted into corpus albicans</a:t>
            </a:r>
          </a:p>
          <a:p>
            <a:r>
              <a:rPr lang="en-IN" sz="2400" b="1"/>
              <a:t>When egg is fertilized, it enters into uterus</a:t>
            </a:r>
          </a:p>
          <a:p>
            <a:r>
              <a:rPr lang="en-IN" sz="2400" b="1"/>
              <a:t>When placenta develoos, it secreats large amount of oestrogen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172485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67332-FBC1-3A4F-89A8-3EF58A3F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rgbClr val="FF0000"/>
                </a:solidFill>
              </a:rPr>
              <a:t>Hormonal regulation of birth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1945DD8-0C9E-6448-BE58-1E99CB4E7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123" y="1323975"/>
            <a:ext cx="10056916" cy="5534025"/>
          </a:xfrm>
        </p:spPr>
      </p:pic>
    </p:spTree>
    <p:extLst>
      <p:ext uri="{BB962C8B-B14F-4D97-AF65-F5344CB8AC3E}">
        <p14:creationId xmlns:p14="http://schemas.microsoft.com/office/powerpoint/2010/main" xmlns="" val="380856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7B5DCF4-0323-0844-A529-487492A3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956" y="618506"/>
            <a:ext cx="8139544" cy="5603533"/>
          </a:xfrm>
        </p:spPr>
      </p:pic>
    </p:spTree>
    <p:extLst>
      <p:ext uri="{BB962C8B-B14F-4D97-AF65-F5344CB8AC3E}">
        <p14:creationId xmlns:p14="http://schemas.microsoft.com/office/powerpoint/2010/main" xmlns="" val="10305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Hormonal control on reproduction</vt:lpstr>
      <vt:lpstr>Slide 2</vt:lpstr>
      <vt:lpstr>Hormonal regulation of ovulation</vt:lpstr>
      <vt:lpstr>Slide 4</vt:lpstr>
      <vt:lpstr>Slide 5</vt:lpstr>
      <vt:lpstr>Hormonal regulation of pregnancy</vt:lpstr>
      <vt:lpstr>Hormonal regulation of birth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control on reproduction</dc:title>
  <dc:creator>Padmaja Bunga</dc:creator>
  <cp:lastModifiedBy>MYPC</cp:lastModifiedBy>
  <cp:revision>13</cp:revision>
  <dcterms:created xsi:type="dcterms:W3CDTF">2021-07-14T16:48:59Z</dcterms:created>
  <dcterms:modified xsi:type="dcterms:W3CDTF">2024-06-20T10:09:42Z</dcterms:modified>
</cp:coreProperties>
</file>