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71" r:id="rId9"/>
    <p:sldId id="264" r:id="rId10"/>
    <p:sldId id="272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C5ABD-E156-5647-B3D4-192AB95B5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>
                <a:solidFill>
                  <a:srgbClr val="C00000"/>
                </a:solidFill>
              </a:rPr>
              <a:t>Structure of Nephron and Urine formation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1A438FC-E439-4B49-8C21-64DA36E2AB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sz="5100" b="1">
                <a:solidFill>
                  <a:srgbClr val="FF0000"/>
                </a:solidFill>
              </a:rPr>
              <a:t>By</a:t>
            </a:r>
            <a:r>
              <a:rPr lang="en-IN" sz="7000" b="1">
                <a:solidFill>
                  <a:srgbClr val="FF0000"/>
                </a:solidFill>
              </a:rPr>
              <a:t>
Dr.B.Padmaja
D.N.R. College</a:t>
            </a:r>
            <a:endParaRPr lang="en-US" sz="7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5634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207652-5E2D-394B-B700-6D5443418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>
                <a:solidFill>
                  <a:schemeClr val="accent6">
                    <a:lumMod val="50000"/>
                  </a:schemeClr>
                </a:solidFill>
              </a:rPr>
              <a:t>Secretion</a:t>
            </a:r>
            <a:endParaRPr lang="en-US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E6755C-F48F-AA4E-AC80-26051E8CC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Urine contains certain additional substances which are not present in glomerular filtrate</a:t>
            </a:r>
          </a:p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Mainly occurs in convoluted tubules </a:t>
            </a:r>
          </a:p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Aminohippuric acid, is secreated into proximal convoluted tubules</a:t>
            </a:r>
          </a:p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Creatine and phosphates are also secreated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4632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5D56F0-ACA9-214A-96B7-48E3A067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148867" cy="4601183"/>
          </a:xfrm>
        </p:spPr>
        <p:txBody>
          <a:bodyPr>
            <a:normAutofit/>
          </a:bodyPr>
          <a:lstStyle/>
          <a:p>
            <a:r>
              <a:rPr lang="en-IN" sz="4000" b="1">
                <a:solidFill>
                  <a:schemeClr val="accent5">
                    <a:lumMod val="50000"/>
                  </a:schemeClr>
                </a:solidFill>
              </a:rPr>
              <a:t>Hair-pin counter current multiplier theory</a:t>
            </a:r>
            <a:endParaRPr lang="en-US" sz="4000" b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848629-8D07-414B-AA7D-2864666D7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xmlns="" id="{A2889D30-D34C-5E43-969F-CE24CF97164E}"/>
              </a:ext>
            </a:extLst>
          </p:cNvPr>
          <p:cNvSpPr/>
          <p:nvPr/>
        </p:nvSpPr>
        <p:spPr>
          <a:xfrm>
            <a:off x="3966358" y="864107"/>
            <a:ext cx="7315200" cy="5345697"/>
          </a:xfrm>
          <a:prstGeom prst="round2DiagRect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>
              <a:solidFill>
                <a:srgbClr val="FF0000"/>
              </a:solidFill>
            </a:endParaRPr>
          </a:p>
          <a:p>
            <a:pPr algn="ctr"/>
            <a:r>
              <a:rPr lang="en-IN" b="1">
                <a:solidFill>
                  <a:srgbClr val="FF0000"/>
                </a:solidFill>
              </a:rPr>
              <a:t>Theory proposed by WIRZ and BRAY—1960</a:t>
            </a:r>
          </a:p>
          <a:p>
            <a:pPr algn="ctr"/>
            <a:r>
              <a:rPr lang="en-IN" b="1">
                <a:solidFill>
                  <a:srgbClr val="FF0000"/>
                </a:solidFill>
              </a:rPr>
              <a:t>Entire length is permeable to water except ascending limb</a:t>
            </a:r>
          </a:p>
          <a:p>
            <a:pPr algn="ctr"/>
            <a:r>
              <a:rPr lang="en-IN" b="1">
                <a:solidFill>
                  <a:srgbClr val="FF0000"/>
                </a:solidFill>
              </a:rPr>
              <a:t>Sodium pumped out of ascending limb– passes iinto the descending limb– diffusion</a:t>
            </a:r>
          </a:p>
          <a:p>
            <a:pPr algn="ctr"/>
            <a:r>
              <a:rPr lang="en-IN" b="1">
                <a:solidFill>
                  <a:srgbClr val="FF0000"/>
                </a:solidFill>
              </a:rPr>
              <a:t>Sodium again passes into ascending limb through the Henley loop--- recirculation</a:t>
            </a:r>
          </a:p>
          <a:p>
            <a:pPr algn="ctr"/>
            <a:endParaRPr lang="en-IN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374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519574-1311-D049-9A5A-F0F49DE4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6FE5A86-8782-EF43-8520-B3A9DF288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919" y="259773"/>
            <a:ext cx="11461593" cy="6296396"/>
          </a:xfrm>
        </p:spPr>
      </p:pic>
    </p:spTree>
    <p:extLst>
      <p:ext uri="{BB962C8B-B14F-4D97-AF65-F5344CB8AC3E}">
        <p14:creationId xmlns:p14="http://schemas.microsoft.com/office/powerpoint/2010/main" xmlns="" val="1569913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8A710F-1954-994A-A462-0B22387E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866F1977-DA9B-AB41-AC4C-88B419F9C4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6558" y="915391"/>
            <a:ext cx="6593280" cy="5381006"/>
          </a:xfrm>
        </p:spPr>
      </p:pic>
      <p:sp>
        <p:nvSpPr>
          <p:cNvPr id="4" name="Lightning Bolt 3">
            <a:extLst>
              <a:ext uri="{FF2B5EF4-FFF2-40B4-BE49-F238E27FC236}">
                <a16:creationId xmlns:a16="http://schemas.microsoft.com/office/drawing/2014/main" xmlns="" id="{3A24E90D-73B0-564A-AACC-3D2D96CA6F28}"/>
              </a:ext>
            </a:extLst>
          </p:cNvPr>
          <p:cNvSpPr/>
          <p:nvPr/>
        </p:nvSpPr>
        <p:spPr>
          <a:xfrm>
            <a:off x="7335487" y="272143"/>
            <a:ext cx="4379025" cy="4068783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69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EF550-0AF6-644F-92FE-096992B7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>
                <a:solidFill>
                  <a:schemeClr val="accent3">
                    <a:lumMod val="50000"/>
                  </a:schemeClr>
                </a:solidFill>
              </a:rPr>
              <a:t>Introduction</a:t>
            </a:r>
            <a:endParaRPr lang="en-US" sz="4000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A4162A-61FE-234E-9750-6DA5D01D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6"/>
                </a:solidFill>
              </a:rPr>
              <a:t>Functional unit of the kidney</a:t>
            </a:r>
          </a:p>
          <a:p>
            <a:r>
              <a:rPr lang="en-IN" sz="2400" b="1">
                <a:solidFill>
                  <a:schemeClr val="accent6"/>
                </a:solidFill>
              </a:rPr>
              <a:t>In man, each kidney formed of 1million nephrons
Nephron is a coiled tubule --- length of 3cm</a:t>
            </a:r>
          </a:p>
          <a:p>
            <a:r>
              <a:rPr lang="en-IN" sz="2400" b="1">
                <a:solidFill>
                  <a:schemeClr val="accent6"/>
                </a:solidFill>
              </a:rPr>
              <a:t>----width ---- 20-60 microns
Total length--- 65kms</a:t>
            </a:r>
          </a:p>
          <a:p>
            <a:endParaRPr lang="en-US" sz="2400" b="1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09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200E46-832D-EE40-A2B8-1F197667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A3588838-4FBA-1A43-9AB2-656DE1D90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9026" y="544285"/>
            <a:ext cx="10329058" cy="5863441"/>
          </a:xfrm>
        </p:spPr>
      </p:pic>
    </p:spTree>
    <p:extLst>
      <p:ext uri="{BB962C8B-B14F-4D97-AF65-F5344CB8AC3E}">
        <p14:creationId xmlns:p14="http://schemas.microsoft.com/office/powerpoint/2010/main" xmlns="" val="386001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F15D25-2D7C-8946-AADB-FD2A9073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0779" y="395847"/>
            <a:ext cx="6048994" cy="6462153"/>
          </a:xfrm>
        </p:spPr>
        <p:txBody>
          <a:bodyPr>
            <a:normAutofit/>
          </a:bodyPr>
          <a:lstStyle/>
          <a:p>
            <a:r>
              <a:rPr lang="en-IN" sz="2400" b="1">
                <a:solidFill>
                  <a:srgbClr val="002060"/>
                </a:solidFill>
              </a:rPr>
              <a:t>Malphigian corpuscle---</a:t>
            </a:r>
            <a:r>
              <a:rPr lang="en-IN" sz="2400" b="1">
                <a:solidFill>
                  <a:srgbClr val="0070C0"/>
                </a:solidFill>
              </a:rPr>
              <a:t>Bowmans capsule </a:t>
            </a:r>
            <a:r>
              <a:rPr lang="en-IN" sz="2400" b="1">
                <a:solidFill>
                  <a:srgbClr val="002060"/>
                </a:solidFill>
              </a:rPr>
              <a:t>+ glomerulus</a:t>
            </a:r>
            <a:br>
              <a:rPr lang="en-IN" sz="2400" b="1">
                <a:solidFill>
                  <a:srgbClr val="002060"/>
                </a:solidFill>
              </a:rPr>
            </a:br>
            <a:r>
              <a:rPr lang="en-IN" sz="2400" b="1">
                <a:solidFill>
                  <a:srgbClr val="002060"/>
                </a:solidFill>
              </a:rPr>
              <a:t>Bowman’s capsule--- </a:t>
            </a:r>
            <a:r>
              <a:rPr lang="en-IN" sz="2400" b="1">
                <a:solidFill>
                  <a:schemeClr val="accent6"/>
                </a:solidFill>
              </a:rPr>
              <a:t>double</a:t>
            </a:r>
            <a:r>
              <a:rPr lang="en-IN" sz="2400" b="1">
                <a:solidFill>
                  <a:srgbClr val="002060"/>
                </a:solidFill>
              </a:rPr>
              <a:t> </a:t>
            </a:r>
            <a:r>
              <a:rPr lang="en-IN" sz="2400" b="1">
                <a:solidFill>
                  <a:schemeClr val="accent6"/>
                </a:solidFill>
              </a:rPr>
              <a:t>walled</a:t>
            </a:r>
            <a:r>
              <a:rPr lang="en-IN" sz="2400" b="1">
                <a:solidFill>
                  <a:srgbClr val="002060"/>
                </a:solidFill>
              </a:rPr>
              <a:t/>
            </a:r>
            <a:br>
              <a:rPr lang="en-IN" sz="2400" b="1">
                <a:solidFill>
                  <a:srgbClr val="002060"/>
                </a:solidFill>
              </a:rPr>
            </a:br>
            <a:r>
              <a:rPr lang="en-IN" sz="2400" b="1">
                <a:solidFill>
                  <a:srgbClr val="002060"/>
                </a:solidFill>
              </a:rPr>
              <a:t>Space lying between two walls </a:t>
            </a:r>
            <a:br>
              <a:rPr lang="en-IN" sz="2400" b="1">
                <a:solidFill>
                  <a:srgbClr val="002060"/>
                </a:solidFill>
              </a:rPr>
            </a:br>
            <a:r>
              <a:rPr lang="en-IN" sz="2400" b="1">
                <a:solidFill>
                  <a:srgbClr val="002060"/>
                </a:solidFill>
              </a:rPr>
              <a:t>– </a:t>
            </a:r>
            <a:r>
              <a:rPr lang="en-IN" sz="2400" b="1">
                <a:solidFill>
                  <a:schemeClr val="accent6">
                    <a:lumMod val="50000"/>
                  </a:schemeClr>
                </a:solidFill>
              </a:rPr>
              <a:t>capsular space
Cavity of cup contains network of capillaries– 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Glomerulus
Afferent and efferent arterioles supplies blood
</a:t>
            </a:r>
            <a:r>
              <a:rPr lang="en-IN" sz="2400" b="1">
                <a:solidFill>
                  <a:schemeClr val="accent6"/>
                </a:solidFill>
              </a:rPr>
              <a:t>Proximal convoluted tubule ---- 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Descending</a:t>
            </a:r>
            <a:r>
              <a:rPr lang="en-IN" sz="2400" b="1">
                <a:solidFill>
                  <a:schemeClr val="accent6"/>
                </a:solidFill>
              </a:rPr>
              <a:t> 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limb</a:t>
            </a:r>
            <a:r>
              <a:rPr lang="en-IN" sz="2400" b="1">
                <a:solidFill>
                  <a:schemeClr val="accent6"/>
                </a:solidFill>
              </a:rPr>
              <a:t> ----- </a:t>
            </a:r>
            <a:r>
              <a:rPr lang="en-IN" sz="2400" b="1">
                <a:solidFill>
                  <a:schemeClr val="accent3">
                    <a:lumMod val="75000"/>
                  </a:schemeClr>
                </a:solidFill>
              </a:rPr>
              <a:t>Henley loop</a:t>
            </a:r>
            <a:r>
              <a:rPr lang="en-IN" sz="2400" b="1">
                <a:solidFill>
                  <a:schemeClr val="accent6"/>
                </a:solidFill>
              </a:rPr>
              <a:t> ---- </a:t>
            </a:r>
            <a:r>
              <a:rPr lang="en-IN" sz="2400" b="1">
                <a:solidFill>
                  <a:schemeClr val="accent4">
                    <a:lumMod val="75000"/>
                  </a:schemeClr>
                </a:solidFill>
              </a:rPr>
              <a:t>Ascending tubule</a:t>
            </a:r>
            <a:r>
              <a:rPr lang="en-IN" sz="2400" b="1">
                <a:solidFill>
                  <a:schemeClr val="accent6"/>
                </a:solidFill>
              </a:rPr>
              <a:t>---Distal convoluted tubule --- </a:t>
            </a:r>
            <a:r>
              <a:rPr lang="en-IN" sz="2400" b="1">
                <a:solidFill>
                  <a:srgbClr val="7030A0"/>
                </a:solidFill>
              </a:rPr>
              <a:t>collecting tubule</a:t>
            </a:r>
            <a:endParaRPr lang="en-US" sz="2400" b="1">
              <a:solidFill>
                <a:srgbClr val="7030A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82131701-0FAE-5146-BAF8-CA7AB71AB2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395847"/>
            <a:ext cx="5269675" cy="608610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1104933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3A7FCF-8EDA-3847-AC19-1BFFCC78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>
                <a:solidFill>
                  <a:schemeClr val="accent4">
                    <a:lumMod val="50000"/>
                  </a:schemeClr>
                </a:solidFill>
              </a:rPr>
              <a:t>Formation of Urine</a:t>
            </a:r>
            <a:endParaRPr lang="en-US" sz="4000" b="1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D0690E-91EC-2D43-A498-C5006BF6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166" y="3428999"/>
            <a:ext cx="7315200" cy="45719"/>
          </a:xfrm>
        </p:spPr>
        <p:txBody>
          <a:bodyPr>
            <a:normAutofit fontScale="25000" lnSpcReduction="20000"/>
          </a:bodyPr>
          <a:lstStyle/>
          <a:p>
            <a:endParaRPr lang="en-US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xmlns="" id="{FE4C4023-D620-3E47-9BB5-ED9F3D593739}"/>
              </a:ext>
            </a:extLst>
          </p:cNvPr>
          <p:cNvSpPr/>
          <p:nvPr/>
        </p:nvSpPr>
        <p:spPr>
          <a:xfrm>
            <a:off x="3339935" y="2256312"/>
            <a:ext cx="4286494" cy="4525387"/>
          </a:xfrm>
          <a:prstGeom prst="round2DiagRect">
            <a:avLst>
              <a:gd name="adj1" fmla="val 938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>
                <a:solidFill>
                  <a:srgbClr val="002060"/>
                </a:solidFill>
              </a:rPr>
              <a:t>Reabsorption</a:t>
            </a:r>
            <a:endParaRPr lang="en-US" sz="3200" b="1">
              <a:solidFill>
                <a:srgbClr val="002060"/>
              </a:solidFill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xmlns="" id="{D55F053C-7874-B647-B44E-CEB5FBD064FC}"/>
              </a:ext>
            </a:extLst>
          </p:cNvPr>
          <p:cNvSpPr/>
          <p:nvPr/>
        </p:nvSpPr>
        <p:spPr>
          <a:xfrm rot="10309165" flipV="1">
            <a:off x="4244967" y="105001"/>
            <a:ext cx="7678313" cy="2830753"/>
          </a:xfrm>
          <a:prstGeom prst="parallelogram">
            <a:avLst>
              <a:gd name="adj" fmla="val 1151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>
                <a:solidFill>
                  <a:schemeClr val="accent4"/>
                </a:solidFill>
              </a:rPr>
              <a:t>Ultra filtration</a:t>
            </a:r>
            <a:endParaRPr lang="en-US" sz="3200" b="1">
              <a:solidFill>
                <a:schemeClr val="accent4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0E18F211-6DE0-FC45-85B5-3E2BCA55D8A4}"/>
              </a:ext>
            </a:extLst>
          </p:cNvPr>
          <p:cNvSpPr/>
          <p:nvPr/>
        </p:nvSpPr>
        <p:spPr>
          <a:xfrm>
            <a:off x="7793181" y="3849584"/>
            <a:ext cx="4292434" cy="3352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000" b="1">
                <a:solidFill>
                  <a:schemeClr val="accent6">
                    <a:lumMod val="50000"/>
                  </a:schemeClr>
                </a:solidFill>
              </a:rPr>
              <a:t>Secretion</a:t>
            </a:r>
            <a:endParaRPr lang="en-US" sz="4000" b="1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25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384096-AE62-4042-9303-13F7E7D0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>
                <a:solidFill>
                  <a:schemeClr val="accent6"/>
                </a:solidFill>
              </a:rPr>
              <a:t>Ultra filtration</a:t>
            </a:r>
            <a:endParaRPr lang="en-US" b="1">
              <a:solidFill>
                <a:schemeClr val="accent6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E1BFCAF-D41C-234B-BBA5-5A9BADD09D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4740" y="0"/>
            <a:ext cx="7444273" cy="6964383"/>
          </a:xfrm>
        </p:spPr>
      </p:pic>
    </p:spTree>
    <p:extLst>
      <p:ext uri="{BB962C8B-B14F-4D97-AF65-F5344CB8AC3E}">
        <p14:creationId xmlns:p14="http://schemas.microsoft.com/office/powerpoint/2010/main" xmlns="" val="380793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D1DE6F-E1BC-0741-A68B-66E785C6D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322049" cy="4601183"/>
          </a:xfrm>
        </p:spPr>
        <p:txBody>
          <a:bodyPr>
            <a:normAutofit/>
          </a:bodyPr>
          <a:lstStyle/>
          <a:p>
            <a:r>
              <a:rPr lang="en-IN" sz="2000" b="1">
                <a:solidFill>
                  <a:srgbClr val="002060"/>
                </a:solidFill>
              </a:rPr>
              <a:t>Glomerular Filtrate</a:t>
            </a:r>
            <a:br>
              <a:rPr lang="en-IN" sz="2000" b="1">
                <a:solidFill>
                  <a:srgbClr val="002060"/>
                </a:solidFill>
              </a:rPr>
            </a:br>
            <a:r>
              <a:rPr lang="en-IN" sz="2000" b="1">
                <a:solidFill>
                  <a:srgbClr val="002060"/>
                </a:solidFill>
              </a:rPr>
              <a:t>Renal fluid</a:t>
            </a:r>
            <a:br>
              <a:rPr lang="en-IN" sz="2000" b="1">
                <a:solidFill>
                  <a:srgbClr val="002060"/>
                </a:solidFill>
              </a:rPr>
            </a:br>
            <a:r>
              <a:rPr lang="en-IN" sz="2000" b="1">
                <a:solidFill>
                  <a:srgbClr val="002060"/>
                </a:solidFill>
              </a:rPr>
              <a:t>Urine</a:t>
            </a:r>
            <a:br>
              <a:rPr lang="en-IN" sz="2000" b="1">
                <a:solidFill>
                  <a:srgbClr val="002060"/>
                </a:solidFill>
              </a:rPr>
            </a:br>
            <a:endParaRPr lang="en-US" sz="2000" b="1">
              <a:solidFill>
                <a:srgbClr val="00206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2065C378-5B48-6B43-92F4-9572C3DCA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6136" y="420584"/>
            <a:ext cx="7199416" cy="6098474"/>
          </a:xfrm>
        </p:spPr>
      </p:pic>
    </p:spTree>
    <p:extLst>
      <p:ext uri="{BB962C8B-B14F-4D97-AF65-F5344CB8AC3E}">
        <p14:creationId xmlns:p14="http://schemas.microsoft.com/office/powerpoint/2010/main" xmlns="" val="35097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EA806-6FCD-3A43-A9C3-1EAC44A9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Substances
Reabsorbed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08F557-AC54-554B-9662-4654E24EC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Amino acids, glucose, proteins, phosphates– </a:t>
            </a:r>
            <a:r>
              <a:rPr lang="en-IN" sz="2800" b="1">
                <a:solidFill>
                  <a:schemeClr val="accent6">
                    <a:lumMod val="75000"/>
                  </a:schemeClr>
                </a:solidFill>
              </a:rPr>
              <a:t>proximal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
Sodium chloride, bicarbonates–</a:t>
            </a:r>
            <a:r>
              <a:rPr lang="en-IN" sz="2400" b="1">
                <a:solidFill>
                  <a:schemeClr val="accent5">
                    <a:lumMod val="50000"/>
                  </a:schemeClr>
                </a:solidFill>
              </a:rPr>
              <a:t> proximal, distal tubule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
Potassium– </a:t>
            </a:r>
            <a:r>
              <a:rPr lang="en-IN" sz="2800" b="1">
                <a:solidFill>
                  <a:srgbClr val="7030A0"/>
                </a:solidFill>
              </a:rPr>
              <a:t>proximal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 and it is secreated into </a:t>
            </a:r>
            <a:r>
              <a:rPr lang="en-IN" sz="2800" b="1">
                <a:solidFill>
                  <a:srgbClr val="7030A0"/>
                </a:solidFill>
              </a:rPr>
              <a:t>distal</a:t>
            </a:r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 tubule</a:t>
            </a:r>
          </a:p>
          <a:p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Water– </a:t>
            </a:r>
            <a:r>
              <a:rPr lang="en-IN" sz="2800" b="1">
                <a:solidFill>
                  <a:srgbClr val="002060"/>
                </a:solidFill>
              </a:rPr>
              <a:t>distal, collecting duct</a:t>
            </a:r>
          </a:p>
          <a:p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Sodium – </a:t>
            </a:r>
            <a:r>
              <a:rPr lang="en-IN" sz="2800" b="1">
                <a:solidFill>
                  <a:schemeClr val="accent4">
                    <a:lumMod val="50000"/>
                  </a:schemeClr>
                </a:solidFill>
              </a:rPr>
              <a:t>Ascending limb</a:t>
            </a:r>
            <a:endParaRPr lang="en-US" sz="2800" b="1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652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8D21B-E951-1D40-892E-D3C322506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53A9001-7315-EC46-A3B5-22DE050B26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656" y="556655"/>
            <a:ext cx="10230097" cy="5789221"/>
          </a:xfrm>
        </p:spPr>
      </p:pic>
    </p:spTree>
    <p:extLst>
      <p:ext uri="{BB962C8B-B14F-4D97-AF65-F5344CB8AC3E}">
        <p14:creationId xmlns:p14="http://schemas.microsoft.com/office/powerpoint/2010/main" xmlns="" val="3077596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Custom</PresentationFormat>
  <Paragraphs>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Frame</vt:lpstr>
      <vt:lpstr>Structure of Nephron and Urine formation</vt:lpstr>
      <vt:lpstr>Introduction</vt:lpstr>
      <vt:lpstr>Slide 3</vt:lpstr>
      <vt:lpstr>Malphigian corpuscle---Bowmans capsule + glomerulus Bowman’s capsule--- double walled Space lying between two walls  – capsular space
Cavity of cup contains network of capillaries– Glomerulus
Afferent and efferent arterioles supplies blood
Proximal convoluted tubule ---- Descending limb ----- Henley loop ---- Ascending tubule---Distal convoluted tubule --- collecting tubule</vt:lpstr>
      <vt:lpstr>Formation of Urine</vt:lpstr>
      <vt:lpstr>Ultra filtration</vt:lpstr>
      <vt:lpstr>Glomerular Filtrate Renal fluid Urine </vt:lpstr>
      <vt:lpstr>Substances
Reabsorbed</vt:lpstr>
      <vt:lpstr>Slide 9</vt:lpstr>
      <vt:lpstr>Secretion</vt:lpstr>
      <vt:lpstr>Hair-pin counter current multiplier theory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of Nephron and Urine formation</dc:title>
  <dc:creator>Padmaja Bunga</dc:creator>
  <cp:lastModifiedBy>MYPC</cp:lastModifiedBy>
  <cp:revision>26</cp:revision>
  <dcterms:created xsi:type="dcterms:W3CDTF">2021-07-09T13:33:01Z</dcterms:created>
  <dcterms:modified xsi:type="dcterms:W3CDTF">2024-06-20T09:48:55Z</dcterms:modified>
</cp:coreProperties>
</file>