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9A3685-DB84-2445-BC50-819398CB0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2161308"/>
          </a:xfrm>
        </p:spPr>
        <p:txBody>
          <a:bodyPr/>
          <a:lstStyle/>
          <a:p>
            <a:r>
              <a:rPr lang="en-IN" b="1">
                <a:solidFill>
                  <a:srgbClr val="FFFF00"/>
                </a:solidFill>
              </a:rPr>
              <a:t>Ultra structure of muscle and muscle contraction</a:t>
            </a:r>
            <a:endParaRPr lang="en-US" b="1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558812-733B-6349-B056-AADC445C6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4902" y="3698669"/>
            <a:ext cx="4601690" cy="2899558"/>
          </a:xfrm>
        </p:spPr>
        <p:txBody>
          <a:bodyPr/>
          <a:lstStyle/>
          <a:p>
            <a:r>
              <a:rPr lang="en-IN"/>
              <a:t>By
</a:t>
            </a:r>
            <a:r>
              <a:rPr lang="en-IN" sz="2400" b="1">
                <a:solidFill>
                  <a:srgbClr val="FFFF00"/>
                </a:solidFill>
              </a:rPr>
              <a:t>Dr.B.Padmaja
D.N.R. college</a:t>
            </a:r>
            <a:endParaRPr lang="en-US" sz="2400" b="1">
              <a:solidFill>
                <a:srgbClr val="FFFF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6B92294-3165-8A43-ADC6-EF881604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83" y="3002513"/>
            <a:ext cx="5034644" cy="359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8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6C826E-4F1B-7044-9514-66E07787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BCB2774-28B4-EF4D-BB57-B1FF15D60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097" y="609600"/>
            <a:ext cx="10687793" cy="5525984"/>
          </a:xfrm>
        </p:spPr>
      </p:pic>
    </p:spTree>
    <p:extLst>
      <p:ext uri="{BB962C8B-B14F-4D97-AF65-F5344CB8AC3E}">
        <p14:creationId xmlns:p14="http://schemas.microsoft.com/office/powerpoint/2010/main" xmlns="" val="331055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9F658C-9387-E041-B226-15CF287E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791" y="609600"/>
            <a:ext cx="5215248" cy="6248400"/>
          </a:xfrm>
        </p:spPr>
        <p:txBody>
          <a:bodyPr/>
          <a:lstStyle/>
          <a:p>
            <a:r>
              <a:rPr lang="en-IN" b="1">
                <a:solidFill>
                  <a:schemeClr val="accent4">
                    <a:lumMod val="75000"/>
                  </a:schemeClr>
                </a:solidFill>
              </a:rPr>
              <a:t>Ultra structure of muscle</a:t>
            </a:r>
            <a:br>
              <a:rPr lang="en-IN" b="1">
                <a:solidFill>
                  <a:schemeClr val="accent4">
                    <a:lumMod val="75000"/>
                  </a:schemeClr>
                </a:solidFill>
              </a:rPr>
            </a:br>
            <a:r>
              <a:rPr lang="en-IN" sz="2400" b="1">
                <a:solidFill>
                  <a:srgbClr val="FFFF00"/>
                </a:solidFill>
              </a:rPr>
              <a:t> muscle is formed of several cells--- muscle fibres</a:t>
            </a:r>
            <a:br>
              <a:rPr lang="en-IN" sz="2400" b="1">
                <a:solidFill>
                  <a:srgbClr val="FFFF00"/>
                </a:solidFill>
              </a:rPr>
            </a:br>
            <a:r>
              <a:rPr lang="en-IN" sz="2400" b="1">
                <a:solidFill>
                  <a:srgbClr val="FFFF00"/>
                </a:solidFill>
              </a:rPr>
              <a:t>Length—12 cm
Plasma membrane of muscle--- sarcolemma</a:t>
            </a:r>
            <a:br>
              <a:rPr lang="en-IN" sz="2400" b="1">
                <a:solidFill>
                  <a:srgbClr val="FFFF00"/>
                </a:solidFill>
              </a:rPr>
            </a:br>
            <a:r>
              <a:rPr lang="en-IN" sz="2400" b="1">
                <a:solidFill>
                  <a:srgbClr val="FFFF00"/>
                </a:solidFill>
              </a:rPr>
              <a:t>composed of I &amp; a bands
At the centre of l band---, z line
H zone is at the centre of A band
Region between two z line-- sarcomere</a:t>
            </a:r>
            <a:endParaRPr lang="en-US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0F7A93-6C15-2F47-92CB-398956649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830" y="-487135"/>
            <a:ext cx="5764481" cy="7253596"/>
          </a:xfrm>
        </p:spPr>
        <p:txBody>
          <a:bodyPr/>
          <a:lstStyle/>
          <a:p>
            <a:endParaRPr lang="en-IN" u="sng"/>
          </a:p>
          <a:p>
            <a:endParaRPr lang="en-IN"/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0C2B48C-F665-234A-B495-11C78AB50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61" y="609600"/>
            <a:ext cx="6778831" cy="564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81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09190-B4B2-EB43-99BE-F5E85700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82435"/>
            <a:ext cx="9905998" cy="6506688"/>
          </a:xfrm>
        </p:spPr>
        <p:txBody>
          <a:bodyPr>
            <a:normAutofit/>
          </a:bodyPr>
          <a:lstStyle/>
          <a:p>
            <a:r>
              <a:rPr lang="en-IN" sz="2400" b="1">
                <a:solidFill>
                  <a:schemeClr val="accent3"/>
                </a:solidFill>
              </a:rPr>
              <a:t>Sarcomere consists of 2 kinds of longitudinal filaments--- thick and thin filaments</a:t>
            </a:r>
          </a:p>
          <a:p>
            <a:r>
              <a:rPr lang="en-IN" sz="2400" b="1">
                <a:solidFill>
                  <a:schemeClr val="accent3"/>
                </a:solidFill>
              </a:rPr>
              <a:t>Thin filaments are attached toZ line at one end; other end-extend towards the middle of sarcomere and are free
Thick filament– composed of– myosin</a:t>
            </a:r>
          </a:p>
          <a:p>
            <a:r>
              <a:rPr lang="en-IN" sz="2400" b="1">
                <a:solidFill>
                  <a:schemeClr val="accent3"/>
                </a:solidFill>
              </a:rPr>
              <a:t>Myosin --- Rod like and has at one end --- head
Thin filament ---- 3 proteins--- actin, tropomyosin, troponin
</a:t>
            </a:r>
          </a:p>
          <a:p>
            <a:endParaRPr lang="en-US" sz="2400" b="1">
              <a:solidFill>
                <a:schemeClr val="accent3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707DA25-C125-BD42-AC4B-F04C848DE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791" y="4849091"/>
            <a:ext cx="5566559" cy="18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091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86D30B-7237-BB47-AAE5-673F2712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6119D71A-C2C0-DF49-9B06-85D776C0E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78" y="586637"/>
            <a:ext cx="10836233" cy="5066511"/>
          </a:xfrm>
        </p:spPr>
      </p:pic>
    </p:spTree>
    <p:extLst>
      <p:ext uri="{BB962C8B-B14F-4D97-AF65-F5344CB8AC3E}">
        <p14:creationId xmlns:p14="http://schemas.microsoft.com/office/powerpoint/2010/main" xmlns="" val="341890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39EBD8-E6E3-C444-9338-FCBE43A96B32}"/>
              </a:ext>
            </a:extLst>
          </p:cNvPr>
          <p:cNvSpPr/>
          <p:nvPr/>
        </p:nvSpPr>
        <p:spPr>
          <a:xfrm>
            <a:off x="408215" y="556656"/>
            <a:ext cx="11145486" cy="5739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sz="2400" b="1">
                <a:solidFill>
                  <a:srgbClr val="FFFF00"/>
                </a:solidFill>
              </a:rPr>
              <a:t>Nerve fibre is a long tube --- filled with axoplasm and covered by plasma membrane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sz="2400" b="1">
                <a:solidFill>
                  <a:srgbClr val="FFFF00"/>
                </a:solidFill>
              </a:rPr>
              <a:t>Resting fibre ----- axoplasm contains more potassium
Outside the nerve, more sodium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sz="2400" b="1">
                <a:solidFill>
                  <a:srgbClr val="FFFF00"/>
                </a:solidFill>
              </a:rPr>
              <a:t>Resting nerve membrane more permeable to potassium--- more potassium transported from inside to the outside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sz="2400" b="1">
                <a:solidFill>
                  <a:srgbClr val="FFFF00"/>
                </a:solidFill>
              </a:rPr>
              <a:t>At the same time, sodium also transported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IN" sz="2400" b="1">
                <a:solidFill>
                  <a:srgbClr val="FFFF00"/>
                </a:solidFill>
              </a:rPr>
              <a:t>The axoplasm contains large amt. Of _ve charged ions
Hence, out side of nerve--- +ly charged and inside-ve charged</a:t>
            </a:r>
          </a:p>
          <a:p>
            <a:pPr algn="ctr"/>
            <a:endParaRPr lang="en-US" sz="2400" b="1">
              <a:solidFill>
                <a:srgbClr val="FFFF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1A8C36B9-F469-D84A-B27F-05AED6670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027" y="5232565"/>
            <a:ext cx="7149935" cy="14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855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748A98-B0B1-FA42-BF7E-492E53345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641" y="523009"/>
            <a:ext cx="9905998" cy="6033160"/>
          </a:xfrm>
        </p:spPr>
        <p:txBody>
          <a:bodyPr>
            <a:normAutofit/>
          </a:bodyPr>
          <a:lstStyle/>
          <a:p>
            <a:r>
              <a:rPr lang="en-IN" sz="2400" b="1">
                <a:solidFill>
                  <a:srgbClr val="FFC000"/>
                </a:solidFill>
              </a:rPr>
              <a:t>Membrane--- more permeable to sodium--- more sodium move in and less potassium</a:t>
            </a:r>
          </a:p>
          <a:p>
            <a:r>
              <a:rPr lang="en-IN" sz="2400" b="1">
                <a:solidFill>
                  <a:srgbClr val="FFC000"/>
                </a:solidFill>
              </a:rPr>
              <a:t>As a result--- inside nerve fibre becomes+ve and outside-ve charged</a:t>
            </a:r>
          </a:p>
          <a:p>
            <a:endParaRPr lang="en-US" sz="2400" b="1">
              <a:solidFill>
                <a:srgbClr val="FFC00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1F5C405-4ED2-5B4A-B9D9-CFE5E2214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712" y="523009"/>
            <a:ext cx="9905998" cy="1905000"/>
          </a:xfrm>
        </p:spPr>
        <p:txBody>
          <a:bodyPr>
            <a:normAutofit/>
          </a:bodyPr>
          <a:lstStyle/>
          <a:p>
            <a:r>
              <a:rPr lang="en-IN" sz="4000" b="1">
                <a:solidFill>
                  <a:schemeClr val="accent4">
                    <a:lumMod val="50000"/>
                  </a:schemeClr>
                </a:solidFill>
              </a:rPr>
              <a:t>Stimulated nerve</a:t>
            </a:r>
            <a:endParaRPr lang="en-US" sz="4000" b="1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E02BEDF-0A10-3245-950C-AA80419FB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11" y="4354285"/>
            <a:ext cx="10156575" cy="238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5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D6FED-15A1-C243-908C-CF5A2B0A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>
                <a:solidFill>
                  <a:schemeClr val="accent6"/>
                </a:solidFill>
              </a:rPr>
              <a:t>Repolarised state</a:t>
            </a:r>
            <a:endParaRPr lang="en-US" sz="4000" b="1">
              <a:solidFill>
                <a:schemeClr val="accent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693F80-1430-874C-81A2-C5A0A1F93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54481"/>
            <a:ext cx="9905998" cy="5232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>
                <a:solidFill>
                  <a:schemeClr val="accent3">
                    <a:lumMod val="75000"/>
                  </a:schemeClr>
                </a:solidFill>
              </a:rPr>
              <a:t>The membrane --- more permeable to potassium</a:t>
            </a:r>
          </a:p>
          <a:p>
            <a:pPr marL="0" indent="0">
              <a:buNone/>
            </a:pPr>
            <a:r>
              <a:rPr lang="en-IN" sz="2400" b="1">
                <a:solidFill>
                  <a:schemeClr val="accent3">
                    <a:lumMod val="75000"/>
                  </a:schemeClr>
                </a:solidFill>
              </a:rPr>
              <a:t>Hence more potassium move out and less sodium</a:t>
            </a:r>
          </a:p>
          <a:p>
            <a:pPr marL="0" indent="0">
              <a:buNone/>
            </a:pPr>
            <a:r>
              <a:rPr lang="en-IN" sz="2400" b="1">
                <a:solidFill>
                  <a:schemeClr val="accent3">
                    <a:lumMod val="75000"/>
                  </a:schemeClr>
                </a:solidFill>
              </a:rPr>
              <a:t>Nerve fibre is ready to conduct next impulse</a:t>
            </a:r>
            <a:endParaRPr lang="en-US" sz="2400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45FE63F-62C4-3F48-8D7B-0DA5EB2C6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078" y="5257305"/>
            <a:ext cx="9203377" cy="16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643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0F6EC3-1927-254D-81C2-CDF55D3E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95261BC-E6C8-3543-BDF3-37F845990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130" y="609600"/>
            <a:ext cx="10217727" cy="5638800"/>
          </a:xfrm>
        </p:spPr>
      </p:pic>
    </p:spTree>
    <p:extLst>
      <p:ext uri="{BB962C8B-B14F-4D97-AF65-F5344CB8AC3E}">
        <p14:creationId xmlns:p14="http://schemas.microsoft.com/office/powerpoint/2010/main" xmlns="" val="1001528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E41F5-B058-5C40-BAE4-7F157D6CD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solidFill>
                  <a:srgbClr val="00B0F0"/>
                </a:solidFill>
              </a:rPr>
              <a:t>Conduction in myelinated fibre</a:t>
            </a:r>
            <a:endParaRPr lang="en-US" b="1">
              <a:solidFill>
                <a:srgbClr val="00B0F0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22688787-F54D-774A-A0FC-66AD035DA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7435" y="1917700"/>
            <a:ext cx="7953994" cy="4762500"/>
          </a:xfrm>
        </p:spPr>
      </p:pic>
    </p:spTree>
    <p:extLst>
      <p:ext uri="{BB962C8B-B14F-4D97-AF65-F5344CB8AC3E}">
        <p14:creationId xmlns:p14="http://schemas.microsoft.com/office/powerpoint/2010/main" xmlns="" val="2413177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Custom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Mesh</vt:lpstr>
      <vt:lpstr>Ultra structure of muscle and muscle contraction</vt:lpstr>
      <vt:lpstr>Ultra structure of muscle  muscle is formed of several cells--- muscle fibres Length—12 cm
Plasma membrane of muscle--- sarcolemma composed of I &amp; a bands
At the centre of l band---, z line
H zone is at the centre of A band
Region between two z line-- sarcomere</vt:lpstr>
      <vt:lpstr>Slide 3</vt:lpstr>
      <vt:lpstr>Slide 4</vt:lpstr>
      <vt:lpstr>Slide 5</vt:lpstr>
      <vt:lpstr>Stimulated nerve</vt:lpstr>
      <vt:lpstr>Repolarised state</vt:lpstr>
      <vt:lpstr>Slide 8</vt:lpstr>
      <vt:lpstr>Conduction in myelinated fibre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 structure of muscle and muscle contraction</dc:title>
  <dc:creator>Padmaja Bunga</dc:creator>
  <cp:lastModifiedBy>MYPC</cp:lastModifiedBy>
  <cp:revision>8</cp:revision>
  <dcterms:created xsi:type="dcterms:W3CDTF">2021-07-10T11:15:25Z</dcterms:created>
  <dcterms:modified xsi:type="dcterms:W3CDTF">2024-06-20T09:08:54Z</dcterms:modified>
</cp:coreProperties>
</file>