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D1DB31-086B-284B-B1CF-BBEDDFA399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Monoclonal antibodies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A38E0DF-3EB9-5947-9F7D-5EFB954DB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/>
              <a:t>By
Dr.B Padmaja</a:t>
            </a:r>
          </a:p>
          <a:p>
            <a:r>
              <a:rPr lang="en-IN"/>
              <a:t>D.N.R.College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881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DF4832-F4EF-3441-964F-3A35368F7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Clinical diagnosis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CBF5B6-DAAE-064B-8F86-49E1CA0F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rgbClr val="7030A0"/>
                </a:solidFill>
              </a:rPr>
              <a:t>MCAs are used as diagnostic kits for---
Childhood diarrhoea
Malaria
Cancers in pancreas, breast, uterus, kidney, stomach, larynx</a:t>
            </a:r>
          </a:p>
          <a:p>
            <a:r>
              <a:rPr lang="en-IN" sz="2400" b="1">
                <a:solidFill>
                  <a:srgbClr val="7030A0"/>
                </a:solidFill>
              </a:rPr>
              <a:t>Leukaemia</a:t>
            </a:r>
          </a:p>
          <a:p>
            <a:r>
              <a:rPr lang="en-IN" sz="2400" b="1">
                <a:solidFill>
                  <a:srgbClr val="7030A0"/>
                </a:solidFill>
              </a:rPr>
              <a:t>Infections by herpes virus 1 and 2</a:t>
            </a:r>
          </a:p>
          <a:p>
            <a:r>
              <a:rPr lang="en-IN" sz="2400" b="1">
                <a:solidFill>
                  <a:srgbClr val="7030A0"/>
                </a:solidFill>
              </a:rPr>
              <a:t>Pregnancy can be detected</a:t>
            </a:r>
            <a:endParaRPr lang="en-US" sz="2400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090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927805-70F8-A146-8747-D7C464CB5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Treatment of severe diseases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63F4DA-9B89-4746-9D5E-85F15D7E6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7073553" cy="2264606"/>
          </a:xfrm>
        </p:spPr>
        <p:txBody>
          <a:bodyPr>
            <a:normAutofit/>
          </a:bodyPr>
          <a:lstStyle/>
          <a:p>
            <a:r>
              <a:rPr lang="en-IN" sz="2400" b="1">
                <a:solidFill>
                  <a:schemeClr val="accent2">
                    <a:lumMod val="50000"/>
                  </a:schemeClr>
                </a:solidFill>
              </a:rPr>
              <a:t>Cancer can be cured
MCAs are used to control to spread of Haemophilia influenzas, Mycobacterium leorar etc.</a:t>
            </a:r>
            <a:endParaRPr lang="en-US" sz="2400" b="1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0474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E858C86-54FE-F240-AE0F-D6AF25190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5098" y="-148442"/>
            <a:ext cx="8015844" cy="7125195"/>
          </a:xfrm>
        </p:spPr>
      </p:pic>
    </p:spTree>
    <p:extLst>
      <p:ext uri="{BB962C8B-B14F-4D97-AF65-F5344CB8AC3E}">
        <p14:creationId xmlns:p14="http://schemas.microsoft.com/office/powerpoint/2010/main" xmlns="" val="254542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0B07CA-224D-BD43-9755-DF9E3D7A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Definition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4CCF5E-3FB1-0243-B108-A51231DA5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1">
                    <a:lumMod val="75000"/>
                  </a:schemeClr>
                </a:solidFill>
              </a:rPr>
              <a:t>A single type of antibodies having the same type of paratope produced against a single epitope by a single HYBRIDOMA clone </a:t>
            </a:r>
          </a:p>
          <a:p>
            <a:r>
              <a:rPr lang="en-IN" sz="2400" b="1">
                <a:solidFill>
                  <a:schemeClr val="accent1">
                    <a:lumMod val="75000"/>
                  </a:schemeClr>
                </a:solidFill>
              </a:rPr>
              <a:t>Hybridoma made by the fusion of B cell with myeloma cell</a:t>
            </a:r>
          </a:p>
          <a:p>
            <a:endParaRPr lang="en-IN" sz="2400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746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E5DAFB-B4A6-5848-9A41-674D66680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Steps in this technology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CA99FF8-3311-3245-8E18-EF53B2BA4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Isolation of B lymphocytes
</a:t>
            </a:r>
            <a:r>
              <a:rPr lang="en-IN" sz="2400" b="1">
                <a:solidFill>
                  <a:schemeClr val="accent2"/>
                </a:solidFill>
              </a:rPr>
              <a:t>Isolation of myeloma cells</a:t>
            </a:r>
          </a:p>
          <a:p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Somatic cell fusion</a:t>
            </a:r>
          </a:p>
          <a:p>
            <a:r>
              <a:rPr lang="en-IN" sz="2400" b="1">
                <a:solidFill>
                  <a:schemeClr val="accent2"/>
                </a:solidFill>
              </a:rPr>
              <a:t>Selection of hybrids</a:t>
            </a:r>
            <a:r>
              <a:rPr lang="en-IN" sz="2400" b="1">
                <a:solidFill>
                  <a:schemeClr val="accent6">
                    <a:lumMod val="75000"/>
                  </a:schemeClr>
                </a:solidFill>
              </a:rPr>
              <a:t>
Screening of the hybridomas</a:t>
            </a:r>
            <a:endParaRPr lang="en-US" sz="24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61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3F24A6-29B6-0D4A-800E-E8F4161FD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How they are produced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E4CD4A-55DA-AF44-9ED5-D975C8D43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xmlns="" id="{41F9060D-F59C-8C4B-B634-7ED049F0AA72}"/>
              </a:ext>
            </a:extLst>
          </p:cNvPr>
          <p:cNvSpPr/>
          <p:nvPr/>
        </p:nvSpPr>
        <p:spPr>
          <a:xfrm flipH="1">
            <a:off x="4804256" y="519545"/>
            <a:ext cx="3000136" cy="2320372"/>
          </a:xfrm>
          <a:prstGeom prst="round2DiagRect">
            <a:avLst>
              <a:gd name="adj1" fmla="val 50000"/>
              <a:gd name="adj2" fmla="val 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rgbClr val="FF0000"/>
                </a:solidFill>
              </a:rPr>
              <a:t>In vivo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5" name="Rectangle: Diagonal Corners Rounded 4">
            <a:extLst>
              <a:ext uri="{FF2B5EF4-FFF2-40B4-BE49-F238E27FC236}">
                <a16:creationId xmlns:a16="http://schemas.microsoft.com/office/drawing/2014/main" xmlns="" id="{8B56D2F6-352F-EA49-AC91-190F46856693}"/>
              </a:ext>
            </a:extLst>
          </p:cNvPr>
          <p:cNvSpPr/>
          <p:nvPr/>
        </p:nvSpPr>
        <p:spPr>
          <a:xfrm>
            <a:off x="8015844" y="588553"/>
            <a:ext cx="3384476" cy="4038948"/>
          </a:xfrm>
          <a:prstGeom prst="round2DiagRect">
            <a:avLst>
              <a:gd name="adj1" fmla="val 20877"/>
              <a:gd name="adj2" fmla="val 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rgbClr val="FFFF00"/>
                </a:solidFill>
              </a:rPr>
              <a:t>Suspended cell culture in fermenters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xmlns="" id="{85A64251-639D-4844-8C70-900F10BD95DE}"/>
              </a:ext>
            </a:extLst>
          </p:cNvPr>
          <p:cNvSpPr/>
          <p:nvPr/>
        </p:nvSpPr>
        <p:spPr>
          <a:xfrm>
            <a:off x="4599062" y="3636817"/>
            <a:ext cx="3416782" cy="2698632"/>
          </a:xfrm>
          <a:prstGeom prst="round2DiagRect">
            <a:avLst>
              <a:gd name="adj1" fmla="val 14833"/>
              <a:gd name="adj2" fmla="val 34675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chemeClr val="accent1"/>
                </a:solidFill>
              </a:rPr>
              <a:t>Immobilized cell reactors</a:t>
            </a:r>
            <a:endParaRPr lang="en-US" sz="24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567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D39113-6AE8-D946-878D-FC7D5FDB7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Production</a:t>
            </a:r>
            <a:br>
              <a:rPr lang="en-IN"/>
            </a:br>
            <a:r>
              <a:rPr lang="en-IN"/>
              <a:t>In Vivo method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3B4587-F2B4-1A40-AB14-10F494028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>
                <a:solidFill>
                  <a:srgbClr val="002060"/>
                </a:solidFill>
              </a:rPr>
              <a:t>HYBRIDOMA cell line that makes a desired monoclonal antibody is injected into mice</a:t>
            </a:r>
          </a:p>
          <a:p>
            <a:r>
              <a:rPr lang="en-IN" b="1">
                <a:solidFill>
                  <a:schemeClr val="accent1"/>
                </a:solidFill>
              </a:rPr>
              <a:t>Injected through intra- muscular injection</a:t>
            </a:r>
          </a:p>
          <a:p>
            <a:r>
              <a:rPr lang="en-IN" b="1">
                <a:solidFill>
                  <a:schemeClr val="accent6">
                    <a:lumMod val="50000"/>
                  </a:schemeClr>
                </a:solidFill>
              </a:rPr>
              <a:t>Mice grown for 3 to 4 weeks</a:t>
            </a:r>
          </a:p>
          <a:p>
            <a:r>
              <a:rPr lang="en-IN" b="1">
                <a:solidFill>
                  <a:schemeClr val="accent1"/>
                </a:solidFill>
              </a:rPr>
              <a:t>Their blood is taken and monoclonal antibodies are isolated</a:t>
            </a:r>
          </a:p>
          <a:p>
            <a:r>
              <a:rPr lang="en-IN" b="1">
                <a:solidFill>
                  <a:srgbClr val="00B050"/>
                </a:solidFill>
              </a:rPr>
              <a:t>By this method, mouse can produce 50 mg of MCA</a:t>
            </a:r>
            <a:endParaRPr lang="en-US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14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663EDC-0C12-904B-8DA0-1F221D9F7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Suspended cell culture in fermenters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70F826-533D-9C4D-BFA6-C2F7EE55C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2">
                    <a:lumMod val="50000"/>
                  </a:schemeClr>
                </a:solidFill>
              </a:rPr>
              <a:t>HYBRIDOMA clone is cultured in fermenters using chemically defined medium  having all minerals, vitamins and co- factors</a:t>
            </a:r>
          </a:p>
          <a:p>
            <a:r>
              <a:rPr lang="en-IN" sz="2400" b="1">
                <a:solidFill>
                  <a:schemeClr val="accent3">
                    <a:lumMod val="50000"/>
                  </a:schemeClr>
                </a:solidFill>
              </a:rPr>
              <a:t>Airlift fermenter is much use of this purpose</a:t>
            </a:r>
          </a:p>
          <a:p>
            <a:r>
              <a:rPr lang="en-IN" sz="2400" b="1">
                <a:solidFill>
                  <a:schemeClr val="accent2">
                    <a:lumMod val="50000"/>
                  </a:schemeClr>
                </a:solidFill>
              </a:rPr>
              <a:t>In this method, 1 lit of culture broth can yield 100 mg of MCA in 2 weeks</a:t>
            </a:r>
          </a:p>
          <a:p>
            <a:endParaRPr lang="en-US" sz="2400" b="1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6521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F3E50D-81AB-8045-8AB2-F44B090D3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Immobilized cell reactors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6ACC89-1BD2-284C-ADE0-53D940761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b="1">
                <a:solidFill>
                  <a:schemeClr val="accent5">
                    <a:lumMod val="50000"/>
                  </a:schemeClr>
                </a:solidFill>
              </a:rPr>
              <a:t>Cells of a HYBRIDOMA clone is immobilized in a hollow fibre reactor using polyacrylamide gel
By this method, few grams of MCA can be produced within 2 weeks</a:t>
            </a:r>
            <a:endParaRPr lang="en-US" sz="2400" b="1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838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5321D6-B4D6-384D-93CD-CB7369EF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Application of MCA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AC573E-302D-0B4D-AE32-0F1C530E6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xmlns="" id="{EF155235-8E7D-8942-9A7A-A62771FCA1DC}"/>
              </a:ext>
            </a:extLst>
          </p:cNvPr>
          <p:cNvSpPr/>
          <p:nvPr/>
        </p:nvSpPr>
        <p:spPr>
          <a:xfrm>
            <a:off x="8832273" y="1274123"/>
            <a:ext cx="2979049" cy="2748985"/>
          </a:xfrm>
          <a:prstGeom prst="round2DiagRect">
            <a:avLst>
              <a:gd name="adj1" fmla="val 34167"/>
              <a:gd name="adj2" fmla="val 27351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chemeClr val="accent1"/>
                </a:solidFill>
              </a:rPr>
              <a:t>Clinical diagnosis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xmlns="" id="{3F789777-30C4-004F-9AE1-F90127CCD286}"/>
              </a:ext>
            </a:extLst>
          </p:cNvPr>
          <p:cNvSpPr/>
          <p:nvPr/>
        </p:nvSpPr>
        <p:spPr>
          <a:xfrm rot="10800000" flipV="1">
            <a:off x="6096000" y="4379026"/>
            <a:ext cx="4257799" cy="2028700"/>
          </a:xfrm>
          <a:prstGeom prst="round2Diag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chemeClr val="accent6">
                    <a:lumMod val="50000"/>
                  </a:schemeClr>
                </a:solidFill>
              </a:rPr>
              <a:t>Treatment of severe disease</a:t>
            </a:r>
            <a:endParaRPr lang="en-US" sz="2400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angle: Diagonal Corners Rounded 9">
            <a:extLst>
              <a:ext uri="{FF2B5EF4-FFF2-40B4-BE49-F238E27FC236}">
                <a16:creationId xmlns:a16="http://schemas.microsoft.com/office/drawing/2014/main" xmlns="" id="{F6E20512-760D-5A48-9C73-B42C0CD15978}"/>
              </a:ext>
            </a:extLst>
          </p:cNvPr>
          <p:cNvSpPr/>
          <p:nvPr/>
        </p:nvSpPr>
        <p:spPr>
          <a:xfrm>
            <a:off x="5294416" y="1166752"/>
            <a:ext cx="3163825" cy="2856356"/>
          </a:xfrm>
          <a:prstGeom prst="round2DiagRect">
            <a:avLst>
              <a:gd name="adj1" fmla="val 34167"/>
              <a:gd name="adj2" fmla="val 2561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chemeClr val="accent2">
                    <a:lumMod val="75000"/>
                  </a:schemeClr>
                </a:solidFill>
              </a:rPr>
              <a:t>As research tools</a:t>
            </a:r>
            <a:endParaRPr lang="en-US" sz="2400" b="1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9433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0289C-B11E-5B47-A465-C4C95E80F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MCA as research tools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C84076-75F3-CA48-B613-E73000D04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2400" b="1">
                <a:solidFill>
                  <a:schemeClr val="accent1"/>
                </a:solidFill>
              </a:rPr>
              <a:t>In genetic engineering, monoclonal antibodies are used to screen recombination</a:t>
            </a:r>
          </a:p>
          <a:p>
            <a:r>
              <a:rPr lang="en-IN" sz="2400" b="1">
                <a:solidFill>
                  <a:schemeClr val="accent1"/>
                </a:solidFill>
              </a:rPr>
              <a:t>In immunological studies, MCA are used to identify various cell types involving immune responses
Used to determine structure of cell membrane</a:t>
            </a:r>
          </a:p>
          <a:p>
            <a:r>
              <a:rPr lang="en-IN" sz="2400" b="1">
                <a:solidFill>
                  <a:schemeClr val="accent1"/>
                </a:solidFill>
              </a:rPr>
              <a:t>Used to detect and classify enzymes</a:t>
            </a:r>
          </a:p>
          <a:p>
            <a:r>
              <a:rPr lang="en-IN" sz="2400" b="1">
                <a:solidFill>
                  <a:schemeClr val="accent1"/>
                </a:solidFill>
              </a:rPr>
              <a:t>Help to isolate and purify proteins and enzymes from solutions</a:t>
            </a:r>
          </a:p>
          <a:p>
            <a:r>
              <a:rPr lang="en-IN" sz="2400" b="1">
                <a:solidFill>
                  <a:schemeClr val="accent1"/>
                </a:solidFill>
              </a:rPr>
              <a:t>Used in radioimmunoassay , ELISA </a:t>
            </a:r>
          </a:p>
          <a:p>
            <a:endParaRPr lang="en-US" sz="24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390153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Custom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Atlas</vt:lpstr>
      <vt:lpstr>Monoclonal antibodies</vt:lpstr>
      <vt:lpstr>Definition</vt:lpstr>
      <vt:lpstr>Steps in this technology</vt:lpstr>
      <vt:lpstr>How they are produced</vt:lpstr>
      <vt:lpstr>Production In Vivo method</vt:lpstr>
      <vt:lpstr>Suspended cell culture in fermenters</vt:lpstr>
      <vt:lpstr>Immobilized cell reactors</vt:lpstr>
      <vt:lpstr>Application of MCA</vt:lpstr>
      <vt:lpstr>MCA as research tools</vt:lpstr>
      <vt:lpstr>Clinical diagnosis</vt:lpstr>
      <vt:lpstr>Treatment of severe diseases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Monoclonal antibodies</dc:title>
  <dc:creator>Padmaja Bunga</dc:creator>
  <cp:lastModifiedBy>MYPC</cp:lastModifiedBy>
  <cp:revision>6</cp:revision>
  <dcterms:created xsi:type="dcterms:W3CDTF">2021-07-17T16:52:13Z</dcterms:created>
  <dcterms:modified xsi:type="dcterms:W3CDTF">2024-06-20T09:44:46Z</dcterms:modified>
</cp:coreProperties>
</file>