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C702F-19BF-9B45-A5E6-1C0F2EA02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80" y="2668607"/>
            <a:ext cx="11195571" cy="291526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15AAF1-D1B8-514F-8A42-1D5F2DDB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57" y="1274124"/>
            <a:ext cx="9300256" cy="3503258"/>
          </a:xfrm>
        </p:spPr>
        <p:txBody>
          <a:bodyPr>
            <a:normAutofit fontScale="92500" lnSpcReduction="10000"/>
          </a:bodyPr>
          <a:lstStyle/>
          <a:p>
            <a:r>
              <a:rPr lang="en-IN" sz="2800" b="1">
                <a:solidFill>
                  <a:srgbClr val="FFFF00"/>
                </a:solidFill>
              </a:rPr>
              <a:t>Secondary lymphoid organs
</a:t>
            </a:r>
          </a:p>
          <a:p>
            <a:endParaRPr lang="en-IN">
              <a:solidFill>
                <a:srgbClr val="FFFF00"/>
              </a:solidFill>
            </a:endParaRPr>
          </a:p>
          <a:p>
            <a:endParaRPr lang="en-IN">
              <a:solidFill>
                <a:srgbClr val="FFFF00"/>
              </a:solidFill>
            </a:endParaRPr>
          </a:p>
          <a:p>
            <a:endParaRPr lang="en-IN">
              <a:solidFill>
                <a:srgbClr val="FFFF00"/>
              </a:solidFill>
            </a:endParaRPr>
          </a:p>
          <a:p>
            <a:r>
              <a:rPr lang="en-IN"/>
              <a:t>By
Dr.B.padmaja</a:t>
            </a:r>
          </a:p>
          <a:p>
            <a:r>
              <a:rPr lang="en-IN">
                <a:solidFill>
                  <a:srgbClr val="FFFF00"/>
                </a:solidFill>
              </a:rPr>
              <a:t>Associate professor</a:t>
            </a:r>
          </a:p>
          <a:p>
            <a:r>
              <a:rPr lang="en-IN">
                <a:solidFill>
                  <a:srgbClr val="FFFF00"/>
                </a:solidFill>
              </a:rPr>
              <a:t>D.n.r.college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09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1E737-EB61-574E-AD71-ECC29FE1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A6063E-FA66-3E42-A3B5-2CBCC522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37" y="2610097"/>
            <a:ext cx="9510548" cy="3274235"/>
          </a:xfrm>
        </p:spPr>
        <p:txBody>
          <a:bodyPr>
            <a:normAutofit/>
          </a:bodyPr>
          <a:lstStyle/>
          <a:p>
            <a:r>
              <a:rPr lang="en-IN" sz="2000" b="1">
                <a:solidFill>
                  <a:srgbClr val="FF0000"/>
                </a:solidFill>
              </a:rPr>
              <a:t>These are concern  with immune reactions</a:t>
            </a:r>
          </a:p>
          <a:p>
            <a:r>
              <a:rPr lang="en-IN" sz="2000" b="1">
                <a:solidFill>
                  <a:srgbClr val="FF0000"/>
                </a:solidFill>
              </a:rPr>
              <a:t>The cells Are exposed to antigens and they produce antibodies</a:t>
            </a:r>
          </a:p>
          <a:p>
            <a:r>
              <a:rPr lang="en-IN" sz="2000" b="1">
                <a:solidFill>
                  <a:srgbClr val="FF0000"/>
                </a:solidFill>
              </a:rPr>
              <a:t>Lymph nodes</a:t>
            </a:r>
          </a:p>
          <a:p>
            <a:r>
              <a:rPr lang="en-IN" sz="2000" b="1">
                <a:solidFill>
                  <a:srgbClr val="FF0000"/>
                </a:solidFill>
              </a:rPr>
              <a:t>Spleen</a:t>
            </a:r>
          </a:p>
          <a:p>
            <a:r>
              <a:rPr lang="en-IN" sz="2000" b="1">
                <a:solidFill>
                  <a:srgbClr val="FF0000"/>
                </a:solidFill>
              </a:rPr>
              <a:t>MALT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9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27523-D8E5-2848-A0B6-604C17EB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21624"/>
            <a:ext cx="8761413" cy="1830780"/>
          </a:xfrm>
        </p:spPr>
        <p:txBody>
          <a:bodyPr/>
          <a:lstStyle/>
          <a:p>
            <a:r>
              <a:rPr lang="en-IN"/>
              <a:t>Lymph node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268C7F-62AE-E543-958F-96704CD7EFA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96883" y="2535877"/>
            <a:ext cx="11120745" cy="4119253"/>
          </a:xfrm>
        </p:spPr>
        <p:txBody>
          <a:bodyPr>
            <a:normAutofit/>
          </a:bodyPr>
          <a:lstStyle/>
          <a:p>
            <a:r>
              <a:rPr lang="en-IN" sz="2000">
                <a:solidFill>
                  <a:schemeClr val="accent1"/>
                </a:solidFill>
              </a:rPr>
              <a:t>Bean shape</a:t>
            </a:r>
          </a:p>
          <a:p>
            <a:r>
              <a:rPr lang="en-IN" sz="2000">
                <a:solidFill>
                  <a:schemeClr val="accent1"/>
                </a:solidFill>
              </a:rPr>
              <a:t>1.2 mm in diameter</a:t>
            </a:r>
          </a:p>
          <a:p>
            <a:r>
              <a:rPr lang="en-IN" sz="2000">
                <a:solidFill>
                  <a:schemeClr val="accent1"/>
                </a:solidFill>
              </a:rPr>
              <a:t>One side, hilus is present Where blood vessels enter</a:t>
            </a:r>
          </a:p>
          <a:p>
            <a:r>
              <a:rPr lang="en-IN" sz="2000">
                <a:solidFill>
                  <a:schemeClr val="accent1"/>
                </a:solidFill>
              </a:rPr>
              <a:t>Efferent lymphatic duct carry lymph into the gland</a:t>
            </a:r>
          </a:p>
          <a:p>
            <a:r>
              <a:rPr lang="en-IN" sz="2000">
                <a:solidFill>
                  <a:schemeClr val="accent1"/>
                </a:solidFill>
              </a:rPr>
              <a:t>Efferent lymphatic duct leave the node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617BBA-AE8B-F84F-A0D6-E60AF4A0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974" y="173182"/>
            <a:ext cx="320000" cy="66848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1EC51EC-046F-184E-AD92-A3F97721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59" y="2350324"/>
            <a:ext cx="4299857" cy="4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13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5F6AFE9-62BE-3F4B-B137-58BDB56F8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424" y="1787071"/>
            <a:ext cx="8366252" cy="4645396"/>
          </a:xfrm>
        </p:spPr>
      </p:pic>
    </p:spTree>
    <p:extLst>
      <p:ext uri="{BB962C8B-B14F-4D97-AF65-F5344CB8AC3E}">
        <p14:creationId xmlns:p14="http://schemas.microsoft.com/office/powerpoint/2010/main" xmlns="" val="64300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7F349-FB69-9B49-97C8-5C637226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57158" y="629659"/>
            <a:ext cx="8958005" cy="1609335"/>
          </a:xfrm>
        </p:spPr>
        <p:txBody>
          <a:bodyPr/>
          <a:lstStyle/>
          <a:p>
            <a:r>
              <a:rPr lang="en-IN" sz="4000" b="1"/>
              <a:t>Functions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589BF-CD17-1742-9564-D4761178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96" y="2622469"/>
            <a:ext cx="11454740" cy="2647206"/>
          </a:xfrm>
        </p:spPr>
        <p:txBody>
          <a:bodyPr/>
          <a:lstStyle/>
          <a:p>
            <a:r>
              <a:rPr lang="en-IN" b="1">
                <a:solidFill>
                  <a:schemeClr val="accent1"/>
                </a:solidFill>
              </a:rPr>
              <a:t>Important centres of phagocytosis</a:t>
            </a:r>
            <a:r>
              <a:rPr lang="en-IN" b="1">
                <a:solidFill>
                  <a:srgbClr val="C00000"/>
                </a:solidFill>
              </a:rPr>
              <a:t>
Responsible for Initiation and development of cell mediated and humoral immunity</a:t>
            </a:r>
          </a:p>
          <a:p>
            <a:pPr marL="0" indent="0">
              <a:buNone/>
            </a:pP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8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32594-AC16-254B-83CA-B041D024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04" y="157238"/>
            <a:ext cx="8761413" cy="1945683"/>
          </a:xfrm>
        </p:spPr>
        <p:txBody>
          <a:bodyPr/>
          <a:lstStyle/>
          <a:p>
            <a:r>
              <a:rPr lang="en-IN" sz="4400" b="1">
                <a:solidFill>
                  <a:schemeClr val="accent4"/>
                </a:solidFill>
              </a:rPr>
              <a:t>Spleen</a:t>
            </a:r>
            <a:endParaRPr lang="en-US" sz="4400" b="1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39281-9C9E-9741-A5E9-53B1FE63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98" y="2511135"/>
            <a:ext cx="10799124" cy="4069773"/>
          </a:xfrm>
        </p:spPr>
        <p:txBody>
          <a:bodyPr/>
          <a:lstStyle/>
          <a:p>
            <a:r>
              <a:rPr lang="en-IN" sz="2000" b="1">
                <a:solidFill>
                  <a:schemeClr val="accent5">
                    <a:lumMod val="75000"/>
                  </a:schemeClr>
                </a:solidFill>
              </a:rPr>
              <a:t>It is a secondary lymphoid organ
Located on upper part of abdominal cavity
Deep red colour
</a:t>
            </a:r>
          </a:p>
          <a:p>
            <a:endParaRPr lang="en-IN"/>
          </a:p>
          <a:p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1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1270E-24D8-FA4D-AB62-E9305221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7E313B0-DA99-854A-ADF9-21842187A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558" y="680358"/>
            <a:ext cx="8597241" cy="5559136"/>
          </a:xfrm>
        </p:spPr>
      </p:pic>
    </p:spTree>
    <p:extLst>
      <p:ext uri="{BB962C8B-B14F-4D97-AF65-F5344CB8AC3E}">
        <p14:creationId xmlns:p14="http://schemas.microsoft.com/office/powerpoint/2010/main" xmlns="" val="13901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3941D-364C-BB44-9095-ED37A477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rgbClr val="FFFF00"/>
                </a:solidFill>
              </a:rPr>
              <a:t>Functions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5CA2E-D933-644A-9156-C6BD40E6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2" y="2987385"/>
            <a:ext cx="9430142" cy="3265715"/>
          </a:xfrm>
        </p:spPr>
        <p:txBody>
          <a:bodyPr>
            <a:normAutofit/>
          </a:bodyPr>
          <a:lstStyle/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Graveyard for worn out blood cells</a:t>
            </a:r>
          </a:p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Reserve tank for formation of RBC
Acts as filter for trapping foreign particles</a:t>
            </a:r>
          </a:p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Brings about cell mediated and humoral immunity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39582-438F-914E-A79B-3276F8E0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24FBF-5547-3949-AD26-723B395F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526" y="3822370"/>
            <a:ext cx="7635731" cy="2197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9600" b="1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9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67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Slide 1</vt:lpstr>
      <vt:lpstr>Slide 2</vt:lpstr>
      <vt:lpstr>Lymph node</vt:lpstr>
      <vt:lpstr>Slide 4</vt:lpstr>
      <vt:lpstr>Functions</vt:lpstr>
      <vt:lpstr>Spleen</vt:lpstr>
      <vt:lpstr>Slide 7</vt:lpstr>
      <vt:lpstr>Functions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 Bunga</dc:creator>
  <cp:lastModifiedBy>MYPC</cp:lastModifiedBy>
  <cp:revision>13</cp:revision>
  <dcterms:created xsi:type="dcterms:W3CDTF">2021-05-14T07:50:02Z</dcterms:created>
  <dcterms:modified xsi:type="dcterms:W3CDTF">2024-06-20T09:50:49Z</dcterms:modified>
</cp:coreProperties>
</file>