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798" y="-96"/>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pPr/>
              <a:t>6/20/2024</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pPr/>
              <a:t>6/20/2024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pPr/>
              <a:t>6/20/2024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pPr/>
              <a:t>6/20/2024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pPr/>
              <a:t>6/20/2024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pPr/>
              <a:t>6/20/2024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pPr/>
              <a:t>6/20/2024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pPr/>
              <a:t>6/20/2024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pPr/>
              <a:t>6/20/2024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pPr/>
              <a:t>6/20/2024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pPr/>
              <a:t>6/20/2024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pPr/>
              <a:t>6/20/2024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pPr/>
              <a:t>6/20/2024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pPr/>
              <a:t>6/20/2024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pPr/>
              <a:t>6/20/2024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pPr/>
              <a:t>6/20/2024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pPr/>
              <a:t>6/20/2024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pPr/>
              <a:t>6/20/2024</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4987C0-229F-6C4A-BE03-E8A5E1423318}"/>
              </a:ext>
            </a:extLst>
          </p:cNvPr>
          <p:cNvSpPr>
            <a:spLocks noGrp="1"/>
          </p:cNvSpPr>
          <p:nvPr>
            <p:ph type="ctrTitle"/>
          </p:nvPr>
        </p:nvSpPr>
        <p:spPr/>
        <p:txBody>
          <a:bodyPr/>
          <a:lstStyle/>
          <a:p>
            <a:r>
              <a:rPr lang="en-IN"/>
              <a:t>Structure of</a:t>
            </a:r>
            <a:br>
              <a:rPr lang="en-IN"/>
            </a:br>
            <a:r>
              <a:rPr lang="en-IN"/>
              <a:t>Immunoglobulins</a:t>
            </a:r>
            <a:endParaRPr lang="en-US"/>
          </a:p>
        </p:txBody>
      </p:sp>
      <p:sp>
        <p:nvSpPr>
          <p:cNvPr id="3" name="Subtitle 2">
            <a:extLst>
              <a:ext uri="{FF2B5EF4-FFF2-40B4-BE49-F238E27FC236}">
                <a16:creationId xmlns:a16="http://schemas.microsoft.com/office/drawing/2014/main" xmlns="" id="{4B7AABD2-42A4-584C-998F-3E13FCF4C166}"/>
              </a:ext>
            </a:extLst>
          </p:cNvPr>
          <p:cNvSpPr>
            <a:spLocks noGrp="1"/>
          </p:cNvSpPr>
          <p:nvPr>
            <p:ph type="subTitle" idx="1"/>
          </p:nvPr>
        </p:nvSpPr>
        <p:spPr>
          <a:xfrm rot="10800000" flipV="1">
            <a:off x="259767" y="4552208"/>
            <a:ext cx="10539355" cy="1001980"/>
          </a:xfrm>
        </p:spPr>
        <p:txBody>
          <a:bodyPr/>
          <a:lstStyle/>
          <a:p>
            <a:r>
              <a:rPr lang="en-IN"/>
              <a:t>By
Dr. B.Padmaja</a:t>
            </a:r>
            <a:endParaRPr lang="en-US"/>
          </a:p>
        </p:txBody>
      </p:sp>
    </p:spTree>
    <p:extLst>
      <p:ext uri="{BB962C8B-B14F-4D97-AF65-F5344CB8AC3E}">
        <p14:creationId xmlns:p14="http://schemas.microsoft.com/office/powerpoint/2010/main" xmlns="" val="2421868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55E4D1-5FC8-AE4E-BCAE-BD492A446309}"/>
              </a:ext>
            </a:extLst>
          </p:cNvPr>
          <p:cNvSpPr>
            <a:spLocks noGrp="1"/>
          </p:cNvSpPr>
          <p:nvPr>
            <p:ph type="title"/>
          </p:nvPr>
        </p:nvSpPr>
        <p:spPr/>
        <p:txBody>
          <a:bodyPr/>
          <a:lstStyle/>
          <a:p>
            <a:r>
              <a:rPr lang="en-IN"/>
              <a:t>Functions</a:t>
            </a:r>
            <a:endParaRPr lang="en-US"/>
          </a:p>
        </p:txBody>
      </p:sp>
      <p:sp>
        <p:nvSpPr>
          <p:cNvPr id="3" name="Content Placeholder 2">
            <a:extLst>
              <a:ext uri="{FF2B5EF4-FFF2-40B4-BE49-F238E27FC236}">
                <a16:creationId xmlns:a16="http://schemas.microsoft.com/office/drawing/2014/main" xmlns="" id="{838E4F14-5008-0840-A85C-2EBD3E81AE03}"/>
              </a:ext>
            </a:extLst>
          </p:cNvPr>
          <p:cNvSpPr>
            <a:spLocks noGrp="1"/>
          </p:cNvSpPr>
          <p:nvPr>
            <p:ph sz="quarter" idx="13"/>
          </p:nvPr>
        </p:nvSpPr>
        <p:spPr>
          <a:xfrm>
            <a:off x="883722" y="1837765"/>
            <a:ext cx="10394707" cy="3771852"/>
          </a:xfrm>
        </p:spPr>
        <p:txBody>
          <a:bodyPr>
            <a:normAutofit lnSpcReduction="10000"/>
          </a:bodyPr>
          <a:lstStyle/>
          <a:p>
            <a:r>
              <a:rPr lang="en-IN"/>
              <a:t>Aggutination of antigens</a:t>
            </a:r>
          </a:p>
          <a:p>
            <a:r>
              <a:rPr lang="en-IN">
                <a:solidFill>
                  <a:schemeClr val="accent1"/>
                </a:solidFill>
              </a:rPr>
              <a:t>Precipitation of antigens</a:t>
            </a:r>
          </a:p>
          <a:p>
            <a:r>
              <a:rPr lang="en-IN">
                <a:solidFill>
                  <a:srgbClr val="0070C0"/>
                </a:solidFill>
              </a:rPr>
              <a:t>Neutralization of antigens</a:t>
            </a:r>
          </a:p>
          <a:p>
            <a:r>
              <a:rPr lang="en-IN">
                <a:solidFill>
                  <a:srgbClr val="FF0000"/>
                </a:solidFill>
              </a:rPr>
              <a:t>Lysis of antigens</a:t>
            </a:r>
          </a:p>
          <a:p>
            <a:r>
              <a:rPr lang="en-IN">
                <a:solidFill>
                  <a:schemeClr val="tx2"/>
                </a:solidFill>
              </a:rPr>
              <a:t>OpsoNisation</a:t>
            </a:r>
          </a:p>
          <a:p>
            <a:r>
              <a:rPr lang="en-IN">
                <a:solidFill>
                  <a:srgbClr val="00B050"/>
                </a:solidFill>
              </a:rPr>
              <a:t>Tissue fixation</a:t>
            </a:r>
          </a:p>
          <a:p>
            <a:r>
              <a:rPr lang="en-IN">
                <a:solidFill>
                  <a:srgbClr val="7030A0"/>
                </a:solidFill>
              </a:rPr>
              <a:t>Phagocytosis</a:t>
            </a:r>
          </a:p>
          <a:p>
            <a:r>
              <a:rPr lang="en-IN"/>
              <a:t>Chemotaxis</a:t>
            </a:r>
            <a:endParaRPr lang="en-US"/>
          </a:p>
        </p:txBody>
      </p:sp>
    </p:spTree>
    <p:extLst>
      <p:ext uri="{BB962C8B-B14F-4D97-AF65-F5344CB8AC3E}">
        <p14:creationId xmlns:p14="http://schemas.microsoft.com/office/powerpoint/2010/main" xmlns="" val="450879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B58902-6482-F047-9D87-F337B8FCF2FD}"/>
              </a:ext>
            </a:extLst>
          </p:cNvPr>
          <p:cNvSpPr>
            <a:spLocks noGrp="1"/>
          </p:cNvSpPr>
          <p:nvPr>
            <p:ph type="title"/>
          </p:nvPr>
        </p:nvSpPr>
        <p:spPr>
          <a:xfrm>
            <a:off x="685801" y="685800"/>
            <a:ext cx="10396882" cy="365661"/>
          </a:xfrm>
        </p:spPr>
        <p:txBody>
          <a:bodyPr/>
          <a:lstStyle/>
          <a:p>
            <a:endParaRPr lang="en-US"/>
          </a:p>
        </p:txBody>
      </p:sp>
      <p:sp>
        <p:nvSpPr>
          <p:cNvPr id="4" name="Parallelogram 3">
            <a:extLst>
              <a:ext uri="{FF2B5EF4-FFF2-40B4-BE49-F238E27FC236}">
                <a16:creationId xmlns:a16="http://schemas.microsoft.com/office/drawing/2014/main" xmlns="" id="{B3EBA141-5C6B-E540-BB33-F3F23D96B77C}"/>
              </a:ext>
            </a:extLst>
          </p:cNvPr>
          <p:cNvSpPr/>
          <p:nvPr/>
        </p:nvSpPr>
        <p:spPr>
          <a:xfrm>
            <a:off x="1682337" y="321623"/>
            <a:ext cx="8758051" cy="4292435"/>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xmlns="" id="{D0C26F8D-54DA-0142-A56D-2D1F9DBCC46D}"/>
              </a:ext>
            </a:extLst>
          </p:cNvPr>
          <p:cNvPicPr>
            <a:picLocks noChangeAspect="1"/>
          </p:cNvPicPr>
          <p:nvPr/>
        </p:nvPicPr>
        <p:blipFill>
          <a:blip r:embed="rId2"/>
          <a:stretch>
            <a:fillRect/>
          </a:stretch>
        </p:blipFill>
        <p:spPr>
          <a:xfrm>
            <a:off x="3238500" y="922501"/>
            <a:ext cx="5715000" cy="2763797"/>
          </a:xfrm>
          <a:prstGeom prst="rect">
            <a:avLst/>
          </a:prstGeom>
        </p:spPr>
      </p:pic>
    </p:spTree>
    <p:extLst>
      <p:ext uri="{BB962C8B-B14F-4D97-AF65-F5344CB8AC3E}">
        <p14:creationId xmlns:p14="http://schemas.microsoft.com/office/powerpoint/2010/main" xmlns="" val="3714961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F0969FE-D629-6C4A-A42B-6EE8DD298D97}"/>
              </a:ext>
            </a:extLst>
          </p:cNvPr>
          <p:cNvSpPr>
            <a:spLocks noGrp="1"/>
          </p:cNvSpPr>
          <p:nvPr>
            <p:ph sz="quarter" idx="13"/>
          </p:nvPr>
        </p:nvSpPr>
        <p:spPr>
          <a:xfrm>
            <a:off x="296884" y="0"/>
            <a:ext cx="11763994" cy="5374586"/>
          </a:xfrm>
        </p:spPr>
        <p:txBody>
          <a:bodyPr/>
          <a:lstStyle/>
          <a:p>
            <a:r>
              <a:rPr lang="en-IN">
                <a:solidFill>
                  <a:schemeClr val="accent1">
                    <a:lumMod val="75000"/>
                  </a:schemeClr>
                </a:solidFill>
              </a:rPr>
              <a:t>Immunologically active serum proteins</a:t>
            </a:r>
          </a:p>
          <a:p>
            <a:r>
              <a:rPr lang="en-IN">
                <a:solidFill>
                  <a:schemeClr val="accent1">
                    <a:lumMod val="75000"/>
                  </a:schemeClr>
                </a:solidFill>
              </a:rPr>
              <a:t>Formed in response to antigen and react with that antigen</a:t>
            </a:r>
          </a:p>
          <a:p>
            <a:r>
              <a:rPr lang="en-IN">
                <a:solidFill>
                  <a:schemeClr val="accent1">
                    <a:lumMod val="75000"/>
                  </a:schemeClr>
                </a:solidFill>
              </a:rPr>
              <a:t>Found in serum, body fluids and tissues</a:t>
            </a:r>
          </a:p>
          <a:p>
            <a:r>
              <a:rPr lang="en-IN">
                <a:solidFill>
                  <a:schemeClr val="accent1">
                    <a:lumMod val="75000"/>
                  </a:schemeClr>
                </a:solidFill>
              </a:rPr>
              <a:t>Produced by vertebrates only
Y shaped or  T shaped
Made up of 4 polypeptide chains</a:t>
            </a:r>
          </a:p>
          <a:p>
            <a:r>
              <a:rPr lang="en-IN">
                <a:solidFill>
                  <a:schemeClr val="accent1">
                    <a:lumMod val="75000"/>
                  </a:schemeClr>
                </a:solidFill>
              </a:rPr>
              <a:t>It is a glycoprotein</a:t>
            </a:r>
            <a:endParaRPr lang="en-US">
              <a:solidFill>
                <a:schemeClr val="accent1">
                  <a:lumMod val="75000"/>
                </a:schemeClr>
              </a:solidFill>
            </a:endParaRPr>
          </a:p>
        </p:txBody>
      </p:sp>
    </p:spTree>
    <p:extLst>
      <p:ext uri="{BB962C8B-B14F-4D97-AF65-F5344CB8AC3E}">
        <p14:creationId xmlns:p14="http://schemas.microsoft.com/office/powerpoint/2010/main" xmlns="" val="587490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9218131E-C2D7-CB40-851E-7B478E1783DD}"/>
              </a:ext>
            </a:extLst>
          </p:cNvPr>
          <p:cNvPicPr>
            <a:picLocks noGrp="1" noChangeAspect="1"/>
          </p:cNvPicPr>
          <p:nvPr>
            <p:ph sz="quarter" idx="13"/>
          </p:nvPr>
        </p:nvPicPr>
        <p:blipFill>
          <a:blip r:embed="rId2"/>
          <a:stretch>
            <a:fillRect/>
          </a:stretch>
        </p:blipFill>
        <p:spPr>
          <a:xfrm>
            <a:off x="148443" y="470065"/>
            <a:ext cx="5381005" cy="5702135"/>
          </a:xfrm>
        </p:spPr>
      </p:pic>
      <p:sp>
        <p:nvSpPr>
          <p:cNvPr id="13" name="Title 12">
            <a:extLst>
              <a:ext uri="{FF2B5EF4-FFF2-40B4-BE49-F238E27FC236}">
                <a16:creationId xmlns:a16="http://schemas.microsoft.com/office/drawing/2014/main" xmlns="" id="{C106BD11-6211-AC42-AD54-1A799AD989E8}"/>
              </a:ext>
            </a:extLst>
          </p:cNvPr>
          <p:cNvSpPr>
            <a:spLocks noGrp="1"/>
          </p:cNvSpPr>
          <p:nvPr>
            <p:ph type="title"/>
          </p:nvPr>
        </p:nvSpPr>
        <p:spPr>
          <a:xfrm>
            <a:off x="6096000" y="692727"/>
            <a:ext cx="5581404" cy="5479473"/>
          </a:xfrm>
        </p:spPr>
        <p:txBody>
          <a:bodyPr>
            <a:normAutofit/>
          </a:bodyPr>
          <a:lstStyle/>
          <a:p>
            <a:r>
              <a:rPr lang="en-IN" sz="2400"/>
              <a:t>It has 2 short and 2 long chains
Short chains are called light chains(L)</a:t>
            </a:r>
            <a:br>
              <a:rPr lang="en-IN" sz="2400"/>
            </a:br>
            <a:r>
              <a:rPr lang="en-IN" sz="2400"/>
              <a:t>Long chains are called heavy (H) chains
Light chains are made up of 214 amino acids</a:t>
            </a:r>
            <a:br>
              <a:rPr lang="en-IN" sz="2400"/>
            </a:br>
            <a:r>
              <a:rPr lang="en-IN" sz="2400"/>
              <a:t>Heavy chains are made up of 450-700 amino acids</a:t>
            </a:r>
            <a:br>
              <a:rPr lang="en-IN" sz="2400"/>
            </a:br>
            <a:r>
              <a:rPr lang="en-IN" sz="2400"/>
              <a:t/>
            </a:r>
            <a:br>
              <a:rPr lang="en-IN" sz="2400"/>
            </a:br>
            <a:r>
              <a:rPr lang="en-IN" sz="2400"/>
              <a:t> </a:t>
            </a:r>
            <a:endParaRPr lang="en-US" sz="2400"/>
          </a:p>
        </p:txBody>
      </p:sp>
    </p:spTree>
    <p:extLst>
      <p:ext uri="{BB962C8B-B14F-4D97-AF65-F5344CB8AC3E}">
        <p14:creationId xmlns:p14="http://schemas.microsoft.com/office/powerpoint/2010/main" xmlns="" val="1512000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0AB410C0-81EE-EE49-83FD-1A67D60F5E38}"/>
              </a:ext>
            </a:extLst>
          </p:cNvPr>
          <p:cNvPicPr>
            <a:picLocks noGrp="1" noChangeAspect="1"/>
          </p:cNvPicPr>
          <p:nvPr>
            <p:ph sz="quarter" idx="13"/>
          </p:nvPr>
        </p:nvPicPr>
        <p:blipFill>
          <a:blip r:embed="rId2"/>
          <a:stretch>
            <a:fillRect/>
          </a:stretch>
        </p:blipFill>
        <p:spPr>
          <a:xfrm>
            <a:off x="964870" y="-136071"/>
            <a:ext cx="7607630" cy="5665519"/>
          </a:xfrm>
        </p:spPr>
      </p:pic>
      <p:sp>
        <p:nvSpPr>
          <p:cNvPr id="5" name="Oval 4">
            <a:extLst>
              <a:ext uri="{FF2B5EF4-FFF2-40B4-BE49-F238E27FC236}">
                <a16:creationId xmlns:a16="http://schemas.microsoft.com/office/drawing/2014/main" xmlns="" id="{05AE8406-E717-BD41-9EBD-13E789F72F5F}"/>
              </a:ext>
            </a:extLst>
          </p:cNvPr>
          <p:cNvSpPr/>
          <p:nvPr/>
        </p:nvSpPr>
        <p:spPr>
          <a:xfrm rot="11581492" flipV="1">
            <a:off x="8344424" y="958286"/>
            <a:ext cx="3856112" cy="44274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Rodney Porter 1962</a:t>
            </a:r>
            <a:endParaRPr lang="en-US"/>
          </a:p>
        </p:txBody>
      </p:sp>
    </p:spTree>
    <p:extLst>
      <p:ext uri="{BB962C8B-B14F-4D97-AF65-F5344CB8AC3E}">
        <p14:creationId xmlns:p14="http://schemas.microsoft.com/office/powerpoint/2010/main" xmlns="" val="3424307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2BC15B6-6C7A-A345-B98B-EADA8E3432FE}"/>
              </a:ext>
            </a:extLst>
          </p:cNvPr>
          <p:cNvSpPr>
            <a:spLocks noGrp="1"/>
          </p:cNvSpPr>
          <p:nvPr>
            <p:ph sz="quarter" idx="13"/>
          </p:nvPr>
        </p:nvSpPr>
        <p:spPr>
          <a:xfrm>
            <a:off x="685800" y="5145974"/>
            <a:ext cx="10394707" cy="228611"/>
          </a:xfrm>
        </p:spPr>
        <p:txBody>
          <a:bodyPr>
            <a:normAutofit fontScale="40000" lnSpcReduction="20000"/>
          </a:bodyPr>
          <a:lstStyle/>
          <a:p>
            <a:r>
              <a:rPr lang="en-IN"/>
              <a:t>Gamma  chain in the immunoglobulin –</a:t>
            </a:r>
            <a:endParaRPr lang="en-US"/>
          </a:p>
        </p:txBody>
      </p:sp>
      <p:sp>
        <p:nvSpPr>
          <p:cNvPr id="7" name="Title 6">
            <a:extLst>
              <a:ext uri="{FF2B5EF4-FFF2-40B4-BE49-F238E27FC236}">
                <a16:creationId xmlns:a16="http://schemas.microsoft.com/office/drawing/2014/main" xmlns="" id="{B64863D3-CBB8-1D4A-8A28-FEE341313018}"/>
              </a:ext>
            </a:extLst>
          </p:cNvPr>
          <p:cNvSpPr>
            <a:spLocks noGrp="1"/>
          </p:cNvSpPr>
          <p:nvPr>
            <p:ph type="title"/>
          </p:nvPr>
        </p:nvSpPr>
        <p:spPr>
          <a:xfrm>
            <a:off x="358734" y="0"/>
            <a:ext cx="14208331" cy="5677891"/>
          </a:xfrm>
        </p:spPr>
        <p:txBody>
          <a:bodyPr/>
          <a:lstStyle/>
          <a:p>
            <a:endParaRPr lang="en-US"/>
          </a:p>
        </p:txBody>
      </p:sp>
      <p:sp>
        <p:nvSpPr>
          <p:cNvPr id="2" name="TextBox 1">
            <a:extLst>
              <a:ext uri="{FF2B5EF4-FFF2-40B4-BE49-F238E27FC236}">
                <a16:creationId xmlns:a16="http://schemas.microsoft.com/office/drawing/2014/main" xmlns="" id="{D14A208F-A236-E84E-B241-1BF51E86F0E7}"/>
              </a:ext>
            </a:extLst>
          </p:cNvPr>
          <p:cNvSpPr txBox="1"/>
          <p:nvPr/>
        </p:nvSpPr>
        <p:spPr>
          <a:xfrm>
            <a:off x="5479968" y="2561606"/>
            <a:ext cx="1372094" cy="45719"/>
          </a:xfrm>
          <a:prstGeom prst="rect">
            <a:avLst/>
          </a:prstGeom>
          <a:noFill/>
        </p:spPr>
        <p:txBody>
          <a:bodyPr wrap="square" rtlCol="0">
            <a:spAutoFit/>
          </a:bodyPr>
          <a:lstStyle/>
          <a:p>
            <a:pPr algn="l"/>
            <a:endParaRPr lang="en-US"/>
          </a:p>
        </p:txBody>
      </p:sp>
      <p:pic>
        <p:nvPicPr>
          <p:cNvPr id="4" name="Picture 4">
            <a:extLst>
              <a:ext uri="{FF2B5EF4-FFF2-40B4-BE49-F238E27FC236}">
                <a16:creationId xmlns:a16="http://schemas.microsoft.com/office/drawing/2014/main" xmlns="" id="{329CC782-A354-1045-9A16-CF0CFB6372B3}"/>
              </a:ext>
            </a:extLst>
          </p:cNvPr>
          <p:cNvPicPr>
            <a:picLocks noChangeAspect="1"/>
          </p:cNvPicPr>
          <p:nvPr/>
        </p:nvPicPr>
        <p:blipFill>
          <a:blip r:embed="rId2"/>
          <a:stretch>
            <a:fillRect/>
          </a:stretch>
        </p:blipFill>
        <p:spPr>
          <a:xfrm>
            <a:off x="593766" y="-247402"/>
            <a:ext cx="11239500" cy="5957640"/>
          </a:xfrm>
          <a:prstGeom prst="rect">
            <a:avLst/>
          </a:prstGeom>
        </p:spPr>
      </p:pic>
    </p:spTree>
    <p:extLst>
      <p:ext uri="{BB962C8B-B14F-4D97-AF65-F5344CB8AC3E}">
        <p14:creationId xmlns:p14="http://schemas.microsoft.com/office/powerpoint/2010/main" xmlns="" val="1278438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xmlns="" id="{D103DDA1-B6DC-1148-AD53-9C9FEAE6E780}"/>
              </a:ext>
            </a:extLst>
          </p:cNvPr>
          <p:cNvPicPr>
            <a:picLocks noGrp="1" noChangeAspect="1"/>
          </p:cNvPicPr>
          <p:nvPr>
            <p:ph sz="quarter" idx="13"/>
          </p:nvPr>
        </p:nvPicPr>
        <p:blipFill>
          <a:blip r:embed="rId2"/>
          <a:stretch>
            <a:fillRect/>
          </a:stretch>
        </p:blipFill>
        <p:spPr>
          <a:xfrm>
            <a:off x="321624" y="-247403"/>
            <a:ext cx="4910941" cy="5665520"/>
          </a:xfrm>
        </p:spPr>
      </p:pic>
      <p:sp>
        <p:nvSpPr>
          <p:cNvPr id="6" name="Rectangle: Rounded Corners 5">
            <a:extLst>
              <a:ext uri="{FF2B5EF4-FFF2-40B4-BE49-F238E27FC236}">
                <a16:creationId xmlns:a16="http://schemas.microsoft.com/office/drawing/2014/main" xmlns="" id="{127B7F69-EB5A-0742-935E-07230D65C8BD}"/>
              </a:ext>
            </a:extLst>
          </p:cNvPr>
          <p:cNvSpPr/>
          <p:nvPr/>
        </p:nvSpPr>
        <p:spPr>
          <a:xfrm>
            <a:off x="5140778" y="-247403"/>
            <a:ext cx="6882988" cy="6209805"/>
          </a:xfrm>
          <a:prstGeom prst="roundRect">
            <a:avLst>
              <a:gd name="adj" fmla="val 281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One end- amino terminal end- N – terminal</a:t>
            </a:r>
          </a:p>
          <a:p>
            <a:pPr algn="ctr"/>
            <a:r>
              <a:rPr lang="en-IN"/>
              <a:t>Other end- C- terminal end
Heavy chain has hinge region
4 chains are interconnected by interchain disulphide bonds
Light chain is linked to heavy chain by single interchain disulphide bonds</a:t>
            </a:r>
            <a:endParaRPr lang="en-US"/>
          </a:p>
        </p:txBody>
      </p:sp>
    </p:spTree>
    <p:extLst>
      <p:ext uri="{BB962C8B-B14F-4D97-AF65-F5344CB8AC3E}">
        <p14:creationId xmlns:p14="http://schemas.microsoft.com/office/powerpoint/2010/main" xmlns="" val="3095922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6119B384-5BC0-C343-83EB-1924B93DA2CC}"/>
              </a:ext>
            </a:extLst>
          </p:cNvPr>
          <p:cNvPicPr>
            <a:picLocks noGrp="1" noChangeAspect="1"/>
          </p:cNvPicPr>
          <p:nvPr>
            <p:ph sz="quarter" idx="13"/>
          </p:nvPr>
        </p:nvPicPr>
        <p:blipFill>
          <a:blip r:embed="rId2"/>
          <a:stretch>
            <a:fillRect/>
          </a:stretch>
        </p:blipFill>
        <p:spPr>
          <a:xfrm>
            <a:off x="321624" y="160812"/>
            <a:ext cx="5999511" cy="6543797"/>
          </a:xfrm>
        </p:spPr>
      </p:pic>
      <p:sp>
        <p:nvSpPr>
          <p:cNvPr id="5" name="Rectangle 4">
            <a:extLst>
              <a:ext uri="{FF2B5EF4-FFF2-40B4-BE49-F238E27FC236}">
                <a16:creationId xmlns:a16="http://schemas.microsoft.com/office/drawing/2014/main" xmlns="" id="{3E3201A5-2898-9945-BA6C-3E1CCDCB3C88}"/>
              </a:ext>
            </a:extLst>
          </p:cNvPr>
          <p:cNvSpPr/>
          <p:nvPr/>
        </p:nvSpPr>
        <p:spPr>
          <a:xfrm>
            <a:off x="6537612" y="-371104"/>
            <a:ext cx="5549241" cy="6704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a:t>IgG consists of 2 regions—V region and C region</a:t>
            </a:r>
          </a:p>
          <a:p>
            <a:pPr algn="ctr"/>
            <a:r>
              <a:rPr lang="en-IN"/>
              <a:t>Variable region is located bextremity of limbs of Y in the N terminal end and constant region located base  Of the stalk of Y in the C terminal end-</a:t>
            </a:r>
          </a:p>
          <a:p>
            <a:pPr algn="ctr"/>
            <a:r>
              <a:rPr lang="en-IN"/>
              <a:t>Variable region is formed of both light and heavy chains
Half of the C region is formed of both light and heavy chains</a:t>
            </a:r>
          </a:p>
          <a:p>
            <a:pPr algn="ctr"/>
            <a:r>
              <a:rPr lang="en-IN"/>
              <a:t>Terminal half of constant region is formed of heavy chains only
Fab is located at extremity of two limbs of Y
FC is located at the stalk of the Y
Light chain--- 2 domains---variable light chain region VL, and constant light chain region CL region</a:t>
            </a:r>
          </a:p>
          <a:p>
            <a:pPr algn="ctr"/>
            <a:r>
              <a:rPr lang="en-IN"/>
              <a:t>Heavy chain--- 4 domains</a:t>
            </a:r>
          </a:p>
          <a:p>
            <a:pPr algn="ctr"/>
            <a:r>
              <a:rPr lang="en-IN"/>
              <a:t>1 st– variable heavy chain region or VH region– located atN terminal end</a:t>
            </a:r>
          </a:p>
          <a:p>
            <a:pPr algn="ctr"/>
            <a:r>
              <a:rPr lang="en-IN"/>
              <a:t>Other 3 ---- Constant heavy chain domines or CH regions----CH1, CH2, CH3
CH3 is located at the C- terminal end</a:t>
            </a:r>
            <a:endParaRPr lang="en-US"/>
          </a:p>
        </p:txBody>
      </p:sp>
    </p:spTree>
    <p:extLst>
      <p:ext uri="{BB962C8B-B14F-4D97-AF65-F5344CB8AC3E}">
        <p14:creationId xmlns:p14="http://schemas.microsoft.com/office/powerpoint/2010/main" xmlns="" val="3537418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29842E1-35F4-7742-8362-D3045FC5ACC7}"/>
              </a:ext>
            </a:extLst>
          </p:cNvPr>
          <p:cNvSpPr>
            <a:spLocks noGrp="1"/>
          </p:cNvSpPr>
          <p:nvPr>
            <p:ph sz="quarter" idx="13"/>
          </p:nvPr>
        </p:nvSpPr>
        <p:spPr>
          <a:xfrm>
            <a:off x="-98961" y="210292"/>
            <a:ext cx="11479480" cy="6481948"/>
          </a:xfrm>
        </p:spPr>
        <p:txBody>
          <a:bodyPr/>
          <a:lstStyle/>
          <a:p>
            <a:pPr marL="0" indent="0">
              <a:buNone/>
            </a:pPr>
            <a:r>
              <a:rPr lang="en-IN"/>
              <a:t>These are glycoproteins</a:t>
            </a:r>
          </a:p>
          <a:p>
            <a:pPr marL="0" indent="0">
              <a:buNone/>
            </a:pPr>
            <a:r>
              <a:rPr lang="en-IN">
                <a:solidFill>
                  <a:schemeClr val="accent1">
                    <a:lumMod val="60000"/>
                    <a:lumOff val="40000"/>
                  </a:schemeClr>
                </a:solidFill>
              </a:rPr>
              <a:t>They have a shape of </a:t>
            </a:r>
            <a:r>
              <a:rPr lang="en-IN">
                <a:solidFill>
                  <a:srgbClr val="7030A0"/>
                </a:solidFill>
              </a:rPr>
              <a:t>Y or T
</a:t>
            </a:r>
            <a:r>
              <a:rPr lang="en-IN">
                <a:solidFill>
                  <a:srgbClr val="00B050"/>
                </a:solidFill>
              </a:rPr>
              <a:t>Molecular weight ranges from 150000 to 950000</a:t>
            </a:r>
          </a:p>
          <a:p>
            <a:pPr marL="0" indent="0">
              <a:buNone/>
            </a:pPr>
            <a:r>
              <a:rPr lang="en-IN">
                <a:solidFill>
                  <a:srgbClr val="0070C0"/>
                </a:solidFill>
              </a:rPr>
              <a:t>Made up of 4 polypeptide chains--- 2 light chains and 2 heavy chains</a:t>
            </a:r>
          </a:p>
          <a:p>
            <a:pPr marL="0" indent="0">
              <a:buNone/>
            </a:pPr>
            <a:r>
              <a:rPr lang="en-IN">
                <a:solidFill>
                  <a:schemeClr val="accent5"/>
                </a:solidFill>
              </a:rPr>
              <a:t>The valency for antigen binding varies from 2 to 10</a:t>
            </a:r>
          </a:p>
          <a:p>
            <a:pPr marL="0" indent="0">
              <a:buNone/>
            </a:pPr>
            <a:r>
              <a:rPr lang="en-IN">
                <a:solidFill>
                  <a:srgbClr val="FF0000"/>
                </a:solidFill>
              </a:rPr>
              <a:t>Half Life varies from 2 to 25 days
</a:t>
            </a:r>
            <a:r>
              <a:rPr lang="en-IN">
                <a:solidFill>
                  <a:schemeClr val="accent3">
                    <a:lumMod val="50000"/>
                  </a:schemeClr>
                </a:solidFill>
              </a:rPr>
              <a:t>Carbohydrates content varies from 3%to 12%</a:t>
            </a:r>
          </a:p>
        </p:txBody>
      </p:sp>
      <p:sp>
        <p:nvSpPr>
          <p:cNvPr id="7" name="Title 6">
            <a:extLst>
              <a:ext uri="{FF2B5EF4-FFF2-40B4-BE49-F238E27FC236}">
                <a16:creationId xmlns:a16="http://schemas.microsoft.com/office/drawing/2014/main" xmlns="" id="{9868A05E-F28E-1C43-A0F6-C18C95C0F5F0}"/>
              </a:ext>
            </a:extLst>
          </p:cNvPr>
          <p:cNvSpPr>
            <a:spLocks noGrp="1"/>
          </p:cNvSpPr>
          <p:nvPr>
            <p:ph type="title"/>
          </p:nvPr>
        </p:nvSpPr>
        <p:spPr>
          <a:xfrm>
            <a:off x="1448754" y="-1151965"/>
            <a:ext cx="10396882" cy="1151965"/>
          </a:xfrm>
        </p:spPr>
        <p:txBody>
          <a:bodyPr/>
          <a:lstStyle/>
          <a:p>
            <a:r>
              <a:rPr lang="en-IN"/>
              <a:t>Properties</a:t>
            </a:r>
            <a:endParaRPr lang="en-US"/>
          </a:p>
        </p:txBody>
      </p:sp>
    </p:spTree>
    <p:extLst>
      <p:ext uri="{BB962C8B-B14F-4D97-AF65-F5344CB8AC3E}">
        <p14:creationId xmlns:p14="http://schemas.microsoft.com/office/powerpoint/2010/main" xmlns="" val="3665618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FA85410-F090-184B-9560-666143DE0914}"/>
              </a:ext>
            </a:extLst>
          </p:cNvPr>
          <p:cNvSpPr>
            <a:spLocks noGrp="1"/>
          </p:cNvSpPr>
          <p:nvPr>
            <p:ph sz="quarter" idx="13"/>
          </p:nvPr>
        </p:nvSpPr>
        <p:spPr>
          <a:xfrm>
            <a:off x="685801" y="86590"/>
            <a:ext cx="10459686" cy="6185065"/>
          </a:xfrm>
        </p:spPr>
        <p:txBody>
          <a:bodyPr/>
          <a:lstStyle/>
          <a:p>
            <a:r>
              <a:rPr lang="en-IN">
                <a:solidFill>
                  <a:srgbClr val="00B050"/>
                </a:solidFill>
              </a:rPr>
              <a:t>They contain disulphide bonds
</a:t>
            </a:r>
            <a:r>
              <a:rPr lang="en-IN">
                <a:solidFill>
                  <a:schemeClr val="accent5">
                    <a:lumMod val="75000"/>
                  </a:schemeClr>
                </a:solidFill>
              </a:rPr>
              <a:t>They agglutinate antigens</a:t>
            </a:r>
          </a:p>
          <a:p>
            <a:r>
              <a:rPr lang="en-IN">
                <a:solidFill>
                  <a:srgbClr val="FF0000"/>
                </a:solidFill>
              </a:rPr>
              <a:t>Form precipitate with antigens</a:t>
            </a:r>
          </a:p>
          <a:p>
            <a:r>
              <a:rPr lang="en-IN">
                <a:solidFill>
                  <a:schemeClr val="tx2">
                    <a:lumMod val="50000"/>
                  </a:schemeClr>
                </a:solidFill>
              </a:rPr>
              <a:t>They cross placenta---Ig g</a:t>
            </a:r>
            <a:r>
              <a:rPr lang="en-IN">
                <a:solidFill>
                  <a:srgbClr val="00B050"/>
                </a:solidFill>
              </a:rPr>
              <a:t>
</a:t>
            </a:r>
            <a:r>
              <a:rPr lang="en-IN">
                <a:solidFill>
                  <a:srgbClr val="0070C0"/>
                </a:solidFill>
              </a:rPr>
              <a:t>They fix macrophages---ig g
</a:t>
            </a:r>
            <a:r>
              <a:rPr lang="en-IN">
                <a:solidFill>
                  <a:srgbClr val="00B050"/>
                </a:solidFill>
              </a:rPr>
              <a:t>Fix mast cell and basophil cells—ig e</a:t>
            </a:r>
            <a:endParaRPr lang="en-US">
              <a:solidFill>
                <a:srgbClr val="00B050"/>
              </a:solidFill>
            </a:endParaRPr>
          </a:p>
        </p:txBody>
      </p:sp>
    </p:spTree>
    <p:extLst>
      <p:ext uri="{BB962C8B-B14F-4D97-AF65-F5344CB8AC3E}">
        <p14:creationId xmlns:p14="http://schemas.microsoft.com/office/powerpoint/2010/main" xmlns="" val="220025650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otalTime>0</TotalTime>
  <Words>141</Words>
  <Application>Microsoft Office PowerPoint</Application>
  <PresentationFormat>Custom</PresentationFormat>
  <Paragraphs>37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Main Event</vt:lpstr>
      <vt:lpstr>Structure of Immunoglobulins</vt:lpstr>
      <vt:lpstr>Slide 2</vt:lpstr>
      <vt:lpstr>It has 2 short and 2 long chains
Short chains are called light chains(L) Long chains are called heavy (H) chains
Light chains are made up of 214 amino acids Heavy chains are made up of 450-700 amino acids   </vt:lpstr>
      <vt:lpstr>Slide 4</vt:lpstr>
      <vt:lpstr>Slide 5</vt:lpstr>
      <vt:lpstr>Slide 6</vt:lpstr>
      <vt:lpstr>Slide 7</vt:lpstr>
      <vt:lpstr>Properties</vt:lpstr>
      <vt:lpstr>Slide 9</vt:lpstr>
      <vt:lpstr>Functions</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 of Immunoglobulins</dc:title>
  <dc:creator>Padmaja Bunga</dc:creator>
  <cp:lastModifiedBy>MYPC</cp:lastModifiedBy>
  <cp:revision>16</cp:revision>
  <dcterms:created xsi:type="dcterms:W3CDTF">2021-07-04T15:52:02Z</dcterms:created>
  <dcterms:modified xsi:type="dcterms:W3CDTF">2024-06-20T09:25:59Z</dcterms:modified>
</cp:coreProperties>
</file>