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28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95C9-1697-468C-8EAA-30C0DBE16764}" type="datetimeFigureOut">
              <a:rPr lang="en-IN" smtClean="0"/>
              <a:t>25-06-2021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09B5-775E-4E1A-BA04-8736196B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6652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95C9-1697-468C-8EAA-30C0DBE16764}" type="datetimeFigureOut">
              <a:rPr lang="en-IN" smtClean="0"/>
              <a:t>25-06-2021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09B5-775E-4E1A-BA04-8736196B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2301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95C9-1697-468C-8EAA-30C0DBE16764}" type="datetimeFigureOut">
              <a:rPr lang="en-IN" smtClean="0"/>
              <a:t>25-06-2021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09B5-775E-4E1A-BA04-8736196B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890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95C9-1697-468C-8EAA-30C0DBE16764}" type="datetimeFigureOut">
              <a:rPr lang="en-IN" smtClean="0"/>
              <a:t>25-06-2021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09B5-775E-4E1A-BA04-8736196B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934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95C9-1697-468C-8EAA-30C0DBE16764}" type="datetimeFigureOut">
              <a:rPr lang="en-IN" smtClean="0"/>
              <a:t>25-06-2021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09B5-775E-4E1A-BA04-8736196B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847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95C9-1697-468C-8EAA-30C0DBE16764}" type="datetimeFigureOut">
              <a:rPr lang="en-IN" smtClean="0"/>
              <a:t>25-06-2021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09B5-775E-4E1A-BA04-8736196B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706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95C9-1697-468C-8EAA-30C0DBE16764}" type="datetimeFigureOut">
              <a:rPr lang="en-IN" smtClean="0"/>
              <a:t>25-06-2021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09B5-775E-4E1A-BA04-8736196B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062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95C9-1697-468C-8EAA-30C0DBE16764}" type="datetimeFigureOut">
              <a:rPr lang="en-IN" smtClean="0"/>
              <a:t>25-06-2021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09B5-775E-4E1A-BA04-8736196B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894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95C9-1697-468C-8EAA-30C0DBE16764}" type="datetimeFigureOut">
              <a:rPr lang="en-IN" smtClean="0"/>
              <a:t>25-06-2021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09B5-775E-4E1A-BA04-8736196B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444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95C9-1697-468C-8EAA-30C0DBE16764}" type="datetimeFigureOut">
              <a:rPr lang="en-IN" smtClean="0"/>
              <a:t>25-06-2021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09B5-775E-4E1A-BA04-8736196B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293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95C9-1697-468C-8EAA-30C0DBE16764}" type="datetimeFigureOut">
              <a:rPr lang="en-IN" smtClean="0"/>
              <a:t>25-06-2021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09B5-775E-4E1A-BA04-8736196B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6924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695C9-1697-468C-8EAA-30C0DBE16764}" type="datetimeFigureOut">
              <a:rPr lang="en-IN" smtClean="0"/>
              <a:t>25-06-2021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F09B5-775E-4E1A-BA04-8736196B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154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8243" y="785611"/>
            <a:ext cx="3176788" cy="132652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Fertilization of fish ponds</a:t>
            </a:r>
            <a:r>
              <a:rPr lang="en-US" sz="4400" dirty="0" smtClean="0"/>
              <a:t> </a:t>
            </a:r>
            <a:endParaRPr lang="en-IN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066" y="4687910"/>
            <a:ext cx="3953813" cy="162273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Dr.K.Usha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Rani </a:t>
            </a:r>
          </a:p>
          <a:p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Lecturer in Zoology</a:t>
            </a:r>
          </a:p>
          <a:p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DNR college, </a:t>
            </a:r>
          </a:p>
          <a:p>
            <a:r>
              <a:rPr lang="en-US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Bhimavaram</a:t>
            </a:r>
            <a:endParaRPr lang="en-IN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704" y="425003"/>
            <a:ext cx="6207617" cy="588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921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566671"/>
            <a:ext cx="3875468" cy="561029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IN" dirty="0"/>
              <a:t>The primary purpose of fertilization is to increase its productivity by increasing the essential </a:t>
            </a:r>
            <a:r>
              <a:rPr lang="en-IN" dirty="0" smtClean="0"/>
              <a:t>nutrients is </a:t>
            </a:r>
            <a:r>
              <a:rPr lang="en-IN" dirty="0"/>
              <a:t>to direct all the primary, secondary and tertiary levels of productivity towards the maximum yield of </a:t>
            </a:r>
            <a:r>
              <a:rPr lang="en-IN" dirty="0" smtClean="0"/>
              <a:t>fish.</a:t>
            </a:r>
          </a:p>
          <a:p>
            <a:pPr marL="0" indent="0">
              <a:buNone/>
            </a:pPr>
            <a:r>
              <a:rPr lang="en-IN" dirty="0" smtClean="0"/>
              <a:t> Ensure </a:t>
            </a:r>
            <a:r>
              <a:rPr lang="en-IN" dirty="0"/>
              <a:t>a more hygienic, economic and simpler means of increasing fish production compared to </a:t>
            </a:r>
            <a:r>
              <a:rPr lang="en-IN" dirty="0" smtClean="0"/>
              <a:t>artificial feeding.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5434884" y="566671"/>
            <a:ext cx="5911403" cy="563231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IN" sz="2400" b="1" i="0" dirty="0" smtClean="0">
                <a:solidFill>
                  <a:srgbClr val="444444"/>
                </a:solidFill>
                <a:effectLst/>
                <a:latin typeface="Open Sans"/>
              </a:rPr>
              <a:t>Organic fertilizers- Cow dung Poultry manure</a:t>
            </a:r>
            <a:r>
              <a:rPr lang="en-IN" sz="2400" dirty="0" smtClean="0"/>
              <a:t/>
            </a:r>
            <a:br>
              <a:rPr lang="en-IN" sz="2400" dirty="0" smtClean="0"/>
            </a:br>
            <a:r>
              <a:rPr lang="en-IN" sz="2400" b="0" i="0" dirty="0" smtClean="0">
                <a:solidFill>
                  <a:srgbClr val="444444"/>
                </a:solidFill>
                <a:effectLst/>
                <a:latin typeface="Open Sans"/>
              </a:rPr>
              <a:t>Compost fertilizer, </a:t>
            </a:r>
            <a:r>
              <a:rPr lang="en-IN" sz="2400" b="0" i="0" dirty="0" err="1" smtClean="0">
                <a:solidFill>
                  <a:srgbClr val="444444"/>
                </a:solidFill>
                <a:effectLst/>
                <a:latin typeface="Open Sans"/>
              </a:rPr>
              <a:t>sillage</a:t>
            </a:r>
            <a:r>
              <a:rPr lang="en-IN" sz="2400" b="0" i="0" dirty="0" smtClean="0">
                <a:solidFill>
                  <a:srgbClr val="444444"/>
                </a:solidFill>
                <a:effectLst/>
                <a:latin typeface="Open Sans"/>
              </a:rPr>
              <a:t>, sewage, oil cakes, </a:t>
            </a:r>
            <a:r>
              <a:rPr lang="en-IN" sz="2400" b="0" i="0" dirty="0" err="1" smtClean="0">
                <a:solidFill>
                  <a:srgbClr val="444444"/>
                </a:solidFill>
                <a:effectLst/>
                <a:latin typeface="Open Sans"/>
              </a:rPr>
              <a:t>etc.Considered</a:t>
            </a:r>
            <a:r>
              <a:rPr lang="en-IN" sz="2400" b="0" i="0" dirty="0" smtClean="0">
                <a:solidFill>
                  <a:srgbClr val="444444"/>
                </a:solidFill>
                <a:effectLst/>
                <a:latin typeface="Open Sans"/>
              </a:rPr>
              <a:t> more preferable due to: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IN" sz="2400" b="0" i="0" dirty="0" smtClean="0">
                <a:solidFill>
                  <a:srgbClr val="444444"/>
                </a:solidFill>
                <a:effectLst/>
                <a:latin typeface="Open Sans"/>
              </a:rPr>
              <a:t>Provide ready-made mass of organic matter containing all the necessary nutrients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IN" sz="2400" b="0" i="0" dirty="0" smtClean="0">
                <a:solidFill>
                  <a:srgbClr val="444444"/>
                </a:solidFill>
                <a:effectLst/>
                <a:latin typeface="Open Sans"/>
              </a:rPr>
              <a:t> Stimulate the growth of bacteria Useful for conditioning the structure of soil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IN" sz="2400" b="0" i="0" dirty="0" smtClean="0">
                <a:solidFill>
                  <a:srgbClr val="444444"/>
                </a:solidFill>
                <a:effectLst/>
                <a:latin typeface="Open Sans"/>
              </a:rPr>
              <a:t>Release nutrients at slow rate thus sustaining fertility of water over a long period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IN" sz="2400" b="0" i="0" dirty="0" smtClean="0">
                <a:solidFill>
                  <a:srgbClr val="444444"/>
                </a:solidFill>
                <a:effectLst/>
                <a:latin typeface="Open Sans"/>
              </a:rPr>
              <a:t> Comparatively cheaper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21572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71223" y="515155"/>
            <a:ext cx="922127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3600" b="1" i="0" dirty="0" smtClean="0">
                <a:solidFill>
                  <a:srgbClr val="C00000"/>
                </a:solidFill>
                <a:effectLst/>
                <a:latin typeface="Open Sans"/>
              </a:rPr>
              <a:t>Inorganic fertilizers</a:t>
            </a:r>
            <a:r>
              <a:rPr lang="en-IN" sz="3600" dirty="0" smtClean="0">
                <a:solidFill>
                  <a:srgbClr val="C00000"/>
                </a:solidFill>
              </a:rPr>
              <a:t/>
            </a:r>
            <a:br>
              <a:rPr lang="en-IN" sz="3600" dirty="0" smtClean="0">
                <a:solidFill>
                  <a:srgbClr val="C00000"/>
                </a:solidFill>
              </a:rPr>
            </a:br>
            <a:r>
              <a:rPr lang="en-IN" sz="3600" b="0" i="0" dirty="0" smtClean="0">
                <a:solidFill>
                  <a:srgbClr val="444444"/>
                </a:solidFill>
                <a:effectLst/>
                <a:latin typeface="Open Sans"/>
              </a:rPr>
              <a:t>May be grouped as under: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3600" b="0" i="0" dirty="0" smtClean="0">
                <a:solidFill>
                  <a:srgbClr val="444444"/>
                </a:solidFill>
                <a:effectLst/>
                <a:latin typeface="Open Sans"/>
              </a:rPr>
              <a:t>Limestone &amp; lime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3600" b="0" i="0" dirty="0" smtClean="0">
                <a:solidFill>
                  <a:srgbClr val="444444"/>
                </a:solidFill>
                <a:effectLst/>
                <a:latin typeface="Open Sans"/>
              </a:rPr>
              <a:t>Phosphorus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3600" b="0" i="0" dirty="0" smtClean="0">
                <a:solidFill>
                  <a:srgbClr val="444444"/>
                </a:solidFill>
                <a:effectLst/>
                <a:latin typeface="Open Sans"/>
              </a:rPr>
              <a:t>Nitrogen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3600" b="0" i="0" dirty="0" smtClean="0">
                <a:solidFill>
                  <a:srgbClr val="444444"/>
                </a:solidFill>
                <a:effectLst/>
                <a:latin typeface="Open Sans"/>
              </a:rPr>
              <a:t>Potassium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3600" b="0" i="0" dirty="0" smtClean="0">
                <a:solidFill>
                  <a:srgbClr val="444444"/>
                </a:solidFill>
                <a:effectLst/>
                <a:latin typeface="Open Sans"/>
              </a:rPr>
              <a:t>Magnesium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3600" b="0" i="0" dirty="0" smtClean="0">
                <a:solidFill>
                  <a:srgbClr val="444444"/>
                </a:solidFill>
                <a:effectLst/>
                <a:latin typeface="Open Sans"/>
              </a:rPr>
              <a:t>Trace elements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3600" b="0" i="0" dirty="0" smtClean="0">
                <a:solidFill>
                  <a:srgbClr val="444444"/>
                </a:solidFill>
                <a:effectLst/>
                <a:latin typeface="Open Sans"/>
              </a:rPr>
              <a:t>At present mostly DAP &amp; Urea are used to provide most of the necessary elements in fish pond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86295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628" y="154546"/>
            <a:ext cx="4042893" cy="798491"/>
          </a:xfrm>
        </p:spPr>
        <p:txBody>
          <a:bodyPr>
            <a:normAutofit fontScale="90000"/>
          </a:bodyPr>
          <a:lstStyle/>
          <a:p>
            <a:r>
              <a:rPr lang="en-IN" sz="2800" dirty="0">
                <a:solidFill>
                  <a:srgbClr val="C00000"/>
                </a:solidFill>
                <a:latin typeface="Helvetica Neue"/>
              </a:rPr>
              <a:t>Frequency of Application </a:t>
            </a:r>
            <a:br>
              <a:rPr lang="en-IN" sz="2800" dirty="0">
                <a:solidFill>
                  <a:srgbClr val="C00000"/>
                </a:solidFill>
                <a:latin typeface="Helvetica Neue"/>
              </a:rPr>
            </a:br>
            <a:endParaRPr lang="en-IN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12442" y="953037"/>
            <a:ext cx="4944414" cy="5649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0" i="0" dirty="0" smtClean="0">
                <a:solidFill>
                  <a:srgbClr val="3B3835"/>
                </a:solidFill>
                <a:effectLst/>
                <a:latin typeface="Helvetica Neue"/>
              </a:rPr>
              <a:t>The ideal frequency of fertilizer application probably varies from place to place, but 2-4 weeks of interval is adequate. </a:t>
            </a:r>
            <a:endParaRPr lang="en-IN" sz="2800" dirty="0">
              <a:solidFill>
                <a:srgbClr val="3B3835"/>
              </a:solidFill>
              <a:latin typeface="Helvetica Neue"/>
            </a:endParaRPr>
          </a:p>
          <a:p>
            <a:r>
              <a:rPr lang="en-IN" sz="2800" dirty="0">
                <a:solidFill>
                  <a:srgbClr val="3B3835"/>
                </a:solidFill>
                <a:latin typeface="Helvetica Neue"/>
              </a:rPr>
              <a:t>T</a:t>
            </a:r>
            <a:r>
              <a:rPr lang="en-IN" sz="2800" b="0" i="0" dirty="0" smtClean="0">
                <a:solidFill>
                  <a:srgbClr val="3B3835"/>
                </a:solidFill>
                <a:effectLst/>
                <a:latin typeface="Helvetica Neue"/>
              </a:rPr>
              <a:t>he most critical and often most difficult aspect of pond preparation is initiation of phytoplankton bloom in the spring or at beginning of a crop. Larger or more frequent applications of fertilizers may be needed to initiate phytoplankton bloom </a:t>
            </a:r>
            <a:endParaRPr lang="en-IN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1" y="502276"/>
            <a:ext cx="4262907" cy="5984603"/>
          </a:xfrm>
          <a:prstGeom prst="rect">
            <a:avLst/>
          </a:prstGeom>
          <a:ln w="228600" cap="sq" cmpd="thickThin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201456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 fontScale="92500" lnSpcReduction="10000"/>
          </a:bodyPr>
          <a:lstStyle/>
          <a:p>
            <a:r>
              <a:rPr lang="en-IN" dirty="0">
                <a:solidFill>
                  <a:srgbClr val="7030A0"/>
                </a:solidFill>
              </a:rPr>
              <a:t>Method of application </a:t>
            </a:r>
            <a:endParaRPr lang="en-IN" dirty="0" smtClean="0">
              <a:solidFill>
                <a:srgbClr val="7030A0"/>
              </a:solidFill>
            </a:endParaRPr>
          </a:p>
          <a:p>
            <a:r>
              <a:rPr lang="en-IN" dirty="0" smtClean="0">
                <a:solidFill>
                  <a:srgbClr val="FF0000"/>
                </a:solidFill>
              </a:rPr>
              <a:t>Broadcasting</a:t>
            </a:r>
            <a:r>
              <a:rPr lang="en-IN" dirty="0" smtClean="0"/>
              <a:t> -Solid</a:t>
            </a:r>
            <a:r>
              <a:rPr lang="en-IN" dirty="0"/>
              <a:t>, granular fertilizers often are broadcast over pond </a:t>
            </a:r>
            <a:r>
              <a:rPr lang="en-IN" dirty="0" smtClean="0"/>
              <a:t>surfaces.</a:t>
            </a:r>
            <a:r>
              <a:rPr lang="en-IN" dirty="0"/>
              <a:t> Fertilizers do not dissolve completely while settling through the water, but they finish dissolving while laying on the pond bottom</a:t>
            </a:r>
            <a:endParaRPr lang="en-IN" dirty="0" smtClean="0"/>
          </a:p>
          <a:p>
            <a:r>
              <a:rPr lang="en-IN" dirty="0" smtClean="0">
                <a:solidFill>
                  <a:srgbClr val="FF0000"/>
                </a:solidFill>
              </a:rPr>
              <a:t>Platforms </a:t>
            </a:r>
            <a:r>
              <a:rPr lang="en-IN" dirty="0">
                <a:solidFill>
                  <a:srgbClr val="FF0000"/>
                </a:solidFill>
              </a:rPr>
              <a:t>and bags </a:t>
            </a:r>
            <a:r>
              <a:rPr lang="en-IN" dirty="0" smtClean="0"/>
              <a:t>-This </a:t>
            </a:r>
            <a:r>
              <a:rPr lang="en-IN" dirty="0"/>
              <a:t>method prevents phosphorus fertilizer from settling to the pond </a:t>
            </a:r>
            <a:r>
              <a:rPr lang="en-IN" dirty="0" err="1"/>
              <a:t>bottom,apparently</a:t>
            </a:r>
            <a:r>
              <a:rPr lang="en-IN" dirty="0"/>
              <a:t> decreasing the rate at which </a:t>
            </a:r>
            <a:r>
              <a:rPr lang="en-IN" dirty="0" err="1"/>
              <a:t>phophorus</a:t>
            </a:r>
            <a:r>
              <a:rPr lang="en-IN" dirty="0"/>
              <a:t> from the fertilizer is adsorbed by bottom muds. </a:t>
            </a:r>
            <a:r>
              <a:rPr lang="en-IN" dirty="0" smtClean="0"/>
              <a:t>This </a:t>
            </a:r>
            <a:r>
              <a:rPr lang="en-IN" dirty="0"/>
              <a:t>method reduces fertilizer requirements by 20-40%.</a:t>
            </a:r>
            <a:endParaRPr lang="en-IN" dirty="0" smtClean="0"/>
          </a:p>
          <a:p>
            <a:r>
              <a:rPr lang="en-IN" dirty="0" smtClean="0">
                <a:solidFill>
                  <a:srgbClr val="FF0000"/>
                </a:solidFill>
              </a:rPr>
              <a:t>Liquid fertilizers</a:t>
            </a:r>
            <a:r>
              <a:rPr lang="en-IN" dirty="0" smtClean="0"/>
              <a:t>-</a:t>
            </a:r>
            <a:r>
              <a:rPr lang="en-IN" dirty="0"/>
              <a:t>the most common liquid fertilizer for agriculture are solutions of ammonia and urea. </a:t>
            </a:r>
            <a:r>
              <a:rPr lang="en-IN" dirty="0" smtClean="0"/>
              <a:t>Two </a:t>
            </a:r>
            <a:r>
              <a:rPr lang="en-IN" dirty="0"/>
              <a:t>liquid fertilizers, phosphoric acid and ammonium polyphosphate are considerable use in aquaculture. </a:t>
            </a:r>
            <a:r>
              <a:rPr lang="en-IN" dirty="0" smtClean="0"/>
              <a:t>this </a:t>
            </a:r>
            <a:r>
              <a:rPr lang="en-IN" dirty="0"/>
              <a:t>fertilizers should be stored in mild steel </a:t>
            </a:r>
            <a:r>
              <a:rPr lang="en-IN" dirty="0" err="1" smtClean="0"/>
              <a:t>containers.Liquid</a:t>
            </a:r>
            <a:r>
              <a:rPr lang="en-IN" dirty="0" smtClean="0"/>
              <a:t> </a:t>
            </a:r>
            <a:r>
              <a:rPr lang="en-IN" dirty="0"/>
              <a:t>fertilizers are denser then water, if they are poured directly into the water, they will flow to pond bottom as a density current. </a:t>
            </a:r>
          </a:p>
        </p:txBody>
      </p:sp>
    </p:spTree>
    <p:extLst>
      <p:ext uri="{BB962C8B-B14F-4D97-AF65-F5344CB8AC3E}">
        <p14:creationId xmlns:p14="http://schemas.microsoft.com/office/powerpoint/2010/main" val="108551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63" y="759852"/>
            <a:ext cx="4108361" cy="4852373"/>
          </a:xfrm>
          <a:prstGeom prst="rect">
            <a:avLst/>
          </a:prstGeom>
          <a:ln w="228600" cap="sq" cmpd="thickThin">
            <a:solidFill>
              <a:schemeClr val="accent4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892" y="759853"/>
            <a:ext cx="4018209" cy="4852372"/>
          </a:xfrm>
          <a:prstGeom prst="rect">
            <a:avLst/>
          </a:prstGeom>
          <a:ln w="228600" cap="sq" cmpd="thickThin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133012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132" y="122349"/>
            <a:ext cx="7875968" cy="635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25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Disadvantages if used more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There is a risk of oxygen depletion in hyper-eutrophic inorganically fertilized ponds due to plankton respiration, but dissolved oxygen problems are much more prevalent in ponds fertilized with organic fertilizers due to the oxygen requirement for decomposition. </a:t>
            </a:r>
            <a:endParaRPr lang="en-IN" dirty="0" smtClean="0"/>
          </a:p>
          <a:p>
            <a:r>
              <a:rPr lang="en-IN" dirty="0" smtClean="0"/>
              <a:t>Care </a:t>
            </a:r>
            <a:r>
              <a:rPr lang="en-IN" dirty="0"/>
              <a:t>must be taken when adding organic matter to ponds. Relatively small, daily additions are usually recommended.</a:t>
            </a:r>
          </a:p>
          <a:p>
            <a:r>
              <a:rPr lang="en-IN" dirty="0"/>
              <a:t>Most inorganic fertilizers containing N </a:t>
            </a:r>
            <a:r>
              <a:rPr lang="en-IN" dirty="0" err="1"/>
              <a:t>hydrolyze</a:t>
            </a:r>
            <a:r>
              <a:rPr lang="en-IN" dirty="0"/>
              <a:t> to ammonia, which can lead to fish toxicity at the high afternoon pH levels typical of fertile fish ponds.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9475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774" y="399246"/>
            <a:ext cx="6945468" cy="583413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071279" y="1609859"/>
            <a:ext cx="127500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E028D3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gency FB" panose="020B0503020202020204" pitchFamily="34" charset="0"/>
              </a:rPr>
              <a:t>THANK </a:t>
            </a:r>
            <a:r>
              <a:rPr lang="en-US" sz="72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E028D3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gency FB" panose="020B0503020202020204" pitchFamily="34" charset="0"/>
              </a:rPr>
              <a:t>U </a:t>
            </a:r>
            <a:endParaRPr lang="en-US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E028D3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947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247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Agency FB</vt:lpstr>
      <vt:lpstr>Arial</vt:lpstr>
      <vt:lpstr>Calibri</vt:lpstr>
      <vt:lpstr>Calibri Light</vt:lpstr>
      <vt:lpstr>Helvetica Neue</vt:lpstr>
      <vt:lpstr>Open Sans</vt:lpstr>
      <vt:lpstr>Wingdings</vt:lpstr>
      <vt:lpstr>Office Theme</vt:lpstr>
      <vt:lpstr>Fertilization of fish ponds </vt:lpstr>
      <vt:lpstr>PowerPoint Presentation</vt:lpstr>
      <vt:lpstr>PowerPoint Presentation</vt:lpstr>
      <vt:lpstr>Frequency of Application  </vt:lpstr>
      <vt:lpstr>PowerPoint Presentation</vt:lpstr>
      <vt:lpstr>PowerPoint Presentation</vt:lpstr>
      <vt:lpstr>PowerPoint Presentation</vt:lpstr>
      <vt:lpstr>Disadvantages if used more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Usha Rani</dc:creator>
  <cp:lastModifiedBy>Usha Rani</cp:lastModifiedBy>
  <cp:revision>7</cp:revision>
  <dcterms:created xsi:type="dcterms:W3CDTF">2021-06-25T17:40:52Z</dcterms:created>
  <dcterms:modified xsi:type="dcterms:W3CDTF">2021-06-25T18:41:18Z</dcterms:modified>
</cp:coreProperties>
</file>