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2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8C9E-06AB-4406-BE23-4A096CE78E23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A9E4-0FF0-4E34-81B2-A957AD25C70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8A9E4-0FF0-4E34-81B2-A957AD25C70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292-3F64-4F1B-8B25-E14A5E7A1986}" type="datetimeFigureOut">
              <a:rPr lang="en-US" smtClean="0"/>
              <a:pPr/>
              <a:t>7/9/2021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484F-D128-42C1-B0CE-3AFFEB7381E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672414" cy="107157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Amazing Diversity of Fishes   &amp; Prawns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86548" cy="857232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Dr.K.Usha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Rani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Lecturer in Zoology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DNR College, </a:t>
            </a:r>
            <a:r>
              <a:rPr lang="en-US" sz="1400" dirty="0" err="1" smtClean="0">
                <a:solidFill>
                  <a:srgbClr val="FF0000"/>
                </a:solidFill>
              </a:rPr>
              <a:t>Bhimavaram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IN" sz="1400" dirty="0">
              <a:solidFill>
                <a:srgbClr val="FF0000"/>
              </a:solidFill>
            </a:endParaRPr>
          </a:p>
        </p:txBody>
      </p:sp>
      <p:pic>
        <p:nvPicPr>
          <p:cNvPr id="4" name="Picture 3" descr="F_de_Castelnau-poissons_-_Diversity_of_Fishes_(Composite_Imag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757242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Macrobrachium</a:t>
            </a:r>
            <a:r>
              <a:rPr lang="en-US" dirty="0" smtClean="0"/>
              <a:t> </a:t>
            </a:r>
            <a:r>
              <a:rPr lang="en-US" dirty="0" err="1" smtClean="0"/>
              <a:t>rosenbergii</a:t>
            </a:r>
            <a:endParaRPr lang="en-IN" dirty="0"/>
          </a:p>
        </p:txBody>
      </p:sp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38" y="1500174"/>
            <a:ext cx="3731341" cy="4857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f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843" y="1500173"/>
            <a:ext cx="3173092" cy="48577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Penaeus</a:t>
            </a:r>
            <a:r>
              <a:rPr lang="en-US" dirty="0" smtClean="0"/>
              <a:t> </a:t>
            </a:r>
            <a:r>
              <a:rPr lang="en-US" dirty="0" err="1" smtClean="0"/>
              <a:t>monodon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3" descr="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681" y="3422912"/>
            <a:ext cx="20638" cy="12176"/>
          </a:xfrm>
          <a:prstGeom prst="rect">
            <a:avLst/>
          </a:prstGeom>
        </p:spPr>
      </p:pic>
      <p:pic>
        <p:nvPicPr>
          <p:cNvPr id="6" name="Picture 5" descr="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681" y="3422912"/>
            <a:ext cx="20638" cy="12176"/>
          </a:xfrm>
          <a:prstGeom prst="rect">
            <a:avLst/>
          </a:prstGeom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4357718" cy="47149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Picture 7" descr="p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285860"/>
            <a:ext cx="3143272" cy="482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6715172" cy="49454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Characters of fishes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Fishes are aquatic; 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cold blooded vertebrates</a:t>
            </a:r>
            <a:r>
              <a:rPr lang="en-IN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Their body is divisible into head, trunk and tail. 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Neck is absent</a:t>
            </a:r>
            <a:r>
              <a:rPr lang="en-IN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It has a 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spindle shaped </a:t>
            </a:r>
            <a:r>
              <a:rPr lang="en-IN" dirty="0">
                <a:latin typeface="Arial" pitchFamily="34" charset="0"/>
                <a:cs typeface="Arial" pitchFamily="34" charset="0"/>
              </a:rPr>
              <a:t>body. It is helpful in swimming.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The body is covered by scales. They are </a:t>
            </a:r>
            <a:r>
              <a:rPr lang="en-I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placoid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scales, cycloid scales, </a:t>
            </a:r>
            <a:r>
              <a:rPr lang="en-I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ctenoid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scales, </a:t>
            </a:r>
            <a:r>
              <a:rPr lang="en-I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ganoid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scales etc.</a:t>
            </a:r>
          </a:p>
          <a:p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Respiration is by gills</a:t>
            </a:r>
            <a:r>
              <a:rPr lang="en-IN" dirty="0">
                <a:latin typeface="Arial" pitchFamily="34" charset="0"/>
                <a:cs typeface="Arial" pitchFamily="34" charset="0"/>
              </a:rPr>
              <a:t>. Gills are the extensions of the pharynx. In the elasmobranches fishes, the gills will open separate. In bony fishes the gill slits are covered by 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operculum.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On the head a pair of nostrils are present internal nostril are absent. In </a:t>
            </a:r>
            <a:r>
              <a:rPr lang="en-IN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Dipnoi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Internal nostrils </a:t>
            </a:r>
            <a:r>
              <a:rPr lang="en-IN" dirty="0">
                <a:latin typeface="Arial" pitchFamily="34" charset="0"/>
                <a:cs typeface="Arial" pitchFamily="34" charset="0"/>
              </a:rPr>
              <a:t>are present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On the head a pair of eyes is present.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On the lateral sides of the body </a:t>
            </a:r>
            <a:r>
              <a:rPr lang="en-I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LATERAL LINE SENSE</a:t>
            </a:r>
            <a:r>
              <a:rPr lang="en-IN" dirty="0">
                <a:latin typeface="Arial" pitchFamily="34" charset="0"/>
                <a:cs typeface="Arial" pitchFamily="34" charset="0"/>
              </a:rPr>
              <a:t> organs are present. They detect the pressure changes of water.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The body shows 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paired and unpaired fins. </a:t>
            </a:r>
            <a:r>
              <a:rPr lang="en-IN" dirty="0">
                <a:latin typeface="Arial" pitchFamily="34" charset="0"/>
                <a:cs typeface="Arial" pitchFamily="34" charset="0"/>
              </a:rPr>
              <a:t>Pelvic and pectoral fins are paired. Dorsal and ventral fins are unpaired. They maintain balance in water. They are useful for locomotion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The digestive system is well developed. In the intestine of shark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scroll valve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Is present. The nervous system contains brain and spinal cord. Brain is small &amp; it will not occupy the entire cranial cavity.</a:t>
            </a:r>
          </a:p>
          <a:p>
            <a:r>
              <a:rPr lang="en-IN" sz="20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 pairs of cranial nerves are present.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Kidneys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IN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mesonephrlc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Urinary bladder is absent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The skeleton of some fishes is made by 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cartilage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They are called cartilage fishes. In some fishes the skeleton is made by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. They are called bony fishes.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In some fresh water fishes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accessory respiratory organs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are present. They will take up aerial respiration.</a:t>
            </a:r>
          </a:p>
          <a:p>
            <a:r>
              <a:rPr lang="en-IN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Sexes are separate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. In male sharks claspers are present.</a:t>
            </a: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Many fishes are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oviparous.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Some fishes are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viviparous</a:t>
            </a:r>
            <a:r>
              <a:rPr lang="en-IN" sz="2000" dirty="0">
                <a:latin typeface="Arial" pitchFamily="34" charset="0"/>
                <a:cs typeface="Arial" pitchFamily="34" charset="0"/>
              </a:rPr>
              <a:t>.</a:t>
            </a:r>
            <a:endParaRPr lang="en-I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IN" sz="2000" dirty="0" smtClean="0">
                <a:latin typeface="Arial" pitchFamily="34" charset="0"/>
                <a:cs typeface="Arial" pitchFamily="34" charset="0"/>
              </a:rPr>
              <a:t>In the development of fishes amnion is not developed. Hence these animals are called </a:t>
            </a:r>
            <a:r>
              <a:rPr lang="en-IN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anamniotes</a:t>
            </a:r>
            <a:r>
              <a:rPr lang="en-I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IN" sz="20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IN" sz="2000" dirty="0" smtClean="0">
                <a:latin typeface="Aharoni" pitchFamily="2" charset="-79"/>
                <a:cs typeface="Aharoni" pitchFamily="2" charset="-79"/>
              </a:rPr>
            </a:br>
            <a:endParaRPr lang="en-IN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Catla</a:t>
            </a:r>
            <a:r>
              <a:rPr lang="en-US" dirty="0" smtClean="0"/>
              <a:t> </a:t>
            </a:r>
            <a:r>
              <a:rPr lang="en-US" dirty="0" err="1" smtClean="0"/>
              <a:t>Catla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71678"/>
            <a:ext cx="4214842" cy="344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5" name="Picture 4" descr="cat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3571900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13572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Labeo</a:t>
            </a:r>
            <a:r>
              <a:rPr lang="en-US" dirty="0" smtClean="0"/>
              <a:t> </a:t>
            </a:r>
            <a:r>
              <a:rPr lang="en-US" dirty="0" err="1" smtClean="0"/>
              <a:t>rohita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6" name="Picture 5" descr="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14422"/>
            <a:ext cx="4572031" cy="4501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3351104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en-US" dirty="0" err="1" smtClean="0"/>
              <a:t>Channa</a:t>
            </a:r>
            <a:r>
              <a:rPr lang="en-US" dirty="0" smtClean="0"/>
              <a:t> </a:t>
            </a:r>
            <a:r>
              <a:rPr lang="en-US" dirty="0" err="1" smtClean="0"/>
              <a:t>punctata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6146" name="AutoShape 2" descr="https://www.aqualog.de/wp-content/uploads/lexikon/X379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 descr="X37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428736"/>
            <a:ext cx="4143404" cy="4572032"/>
          </a:xfrm>
          <a:prstGeom prst="rect">
            <a:avLst/>
          </a:prstGeom>
        </p:spPr>
      </p:pic>
      <p:pic>
        <p:nvPicPr>
          <p:cNvPr id="7" name="Picture 6" descr="IMG_20210708_151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3143273" cy="457817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Sardinella</a:t>
            </a:r>
            <a:r>
              <a:rPr lang="en-US" dirty="0" smtClean="0"/>
              <a:t> </a:t>
            </a:r>
            <a:r>
              <a:rPr lang="en-US" dirty="0" err="1" smtClean="0"/>
              <a:t>longiceps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643050"/>
            <a:ext cx="4857784" cy="4143404"/>
          </a:xfrm>
          <a:prstGeom prst="rect">
            <a:avLst/>
          </a:prstGeom>
        </p:spPr>
      </p:pic>
      <p:pic>
        <p:nvPicPr>
          <p:cNvPr id="6" name="Picture 5" descr="s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286148" cy="4200539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smtClean="0"/>
              <a:t>Characters of prawn in  general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>
            <a:normAutofit/>
          </a:bodyPr>
          <a:lstStyle/>
          <a:p>
            <a:r>
              <a:rPr lang="en-IN" dirty="0" err="1" smtClean="0"/>
              <a:t>Crusta</a:t>
            </a:r>
            <a:r>
              <a:rPr lang="en-IN" dirty="0" smtClean="0"/>
              <a:t> (Latin)= a hard shell </a:t>
            </a:r>
          </a:p>
          <a:p>
            <a:r>
              <a:rPr lang="en-IN" dirty="0" smtClean="0"/>
              <a:t>Mainly aquatic, generally </a:t>
            </a:r>
            <a:r>
              <a:rPr lang="en-IN" b="1" dirty="0" smtClean="0">
                <a:solidFill>
                  <a:srgbClr val="C00000"/>
                </a:solidFill>
              </a:rPr>
              <a:t>marine</a:t>
            </a:r>
            <a:r>
              <a:rPr lang="en-IN" dirty="0" smtClean="0"/>
              <a:t> but few </a:t>
            </a:r>
            <a:r>
              <a:rPr lang="en-IN" b="1" dirty="0" smtClean="0">
                <a:solidFill>
                  <a:srgbClr val="C00000"/>
                </a:solidFill>
              </a:rPr>
              <a:t>freshwater</a:t>
            </a:r>
            <a:r>
              <a:rPr lang="en-IN" dirty="0" smtClean="0"/>
              <a:t> and few live in moist places </a:t>
            </a:r>
          </a:p>
          <a:p>
            <a:r>
              <a:rPr lang="en-IN" dirty="0" smtClean="0"/>
              <a:t>Generally </a:t>
            </a:r>
            <a:r>
              <a:rPr lang="en-IN" b="1" dirty="0" smtClean="0">
                <a:solidFill>
                  <a:srgbClr val="C00000"/>
                </a:solidFill>
              </a:rPr>
              <a:t>free living </a:t>
            </a:r>
            <a:r>
              <a:rPr lang="en-IN" dirty="0" smtClean="0"/>
              <a:t>but few are </a:t>
            </a:r>
            <a:r>
              <a:rPr lang="en-IN" b="1" dirty="0" smtClean="0">
                <a:solidFill>
                  <a:srgbClr val="FF0000"/>
                </a:solidFill>
              </a:rPr>
              <a:t>parasitic </a:t>
            </a:r>
          </a:p>
          <a:p>
            <a:r>
              <a:rPr lang="en-IN" dirty="0" smtClean="0"/>
              <a:t>Head often fused with thorax to form </a:t>
            </a:r>
            <a:r>
              <a:rPr lang="en-IN" b="1" dirty="0" err="1" smtClean="0">
                <a:solidFill>
                  <a:srgbClr val="FF0000"/>
                </a:solidFill>
              </a:rPr>
              <a:t>cephalothorax</a:t>
            </a:r>
            <a:r>
              <a:rPr lang="en-IN" dirty="0" smtClean="0"/>
              <a:t> covered dorsally by </a:t>
            </a:r>
            <a:r>
              <a:rPr lang="en-IN" b="1" dirty="0" smtClean="0">
                <a:solidFill>
                  <a:srgbClr val="FF0000"/>
                </a:solidFill>
              </a:rPr>
              <a:t>carapace</a:t>
            </a:r>
            <a:r>
              <a:rPr lang="en-IN" dirty="0" smtClean="0"/>
              <a:t> </a:t>
            </a:r>
          </a:p>
          <a:p>
            <a:r>
              <a:rPr lang="en-IN" dirty="0" smtClean="0"/>
              <a:t>Head bears a pair of </a:t>
            </a:r>
            <a:r>
              <a:rPr lang="en-IN" dirty="0" smtClean="0">
                <a:solidFill>
                  <a:srgbClr val="FF0000"/>
                </a:solidFill>
              </a:rPr>
              <a:t>compound eye </a:t>
            </a:r>
            <a:r>
              <a:rPr lang="en-IN" dirty="0" smtClean="0"/>
              <a:t>and five pairs of appendages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Thorax and abdomen often with a pair of </a:t>
            </a:r>
            <a:r>
              <a:rPr lang="en-IN" b="1" dirty="0" err="1" smtClean="0">
                <a:solidFill>
                  <a:srgbClr val="FF0000"/>
                </a:solidFill>
              </a:rPr>
              <a:t>biramous</a:t>
            </a:r>
            <a:r>
              <a:rPr lang="en-IN" b="1" dirty="0" smtClean="0">
                <a:solidFill>
                  <a:srgbClr val="FF0000"/>
                </a:solidFill>
              </a:rPr>
              <a:t> appendages </a:t>
            </a:r>
            <a:r>
              <a:rPr lang="en-IN" dirty="0" smtClean="0"/>
              <a:t>in each segments</a:t>
            </a:r>
          </a:p>
          <a:p>
            <a:r>
              <a:rPr lang="en-IN" dirty="0" smtClean="0"/>
              <a:t> Respiration either by </a:t>
            </a:r>
            <a:r>
              <a:rPr lang="en-IN" dirty="0" smtClean="0">
                <a:solidFill>
                  <a:srgbClr val="C00000"/>
                </a:solidFill>
              </a:rPr>
              <a:t>gill</a:t>
            </a:r>
            <a:r>
              <a:rPr lang="en-IN" dirty="0" smtClean="0"/>
              <a:t> or general respiratory surface </a:t>
            </a:r>
          </a:p>
          <a:p>
            <a:r>
              <a:rPr lang="en-IN" dirty="0" err="1" smtClean="0"/>
              <a:t>Coelom</a:t>
            </a:r>
            <a:r>
              <a:rPr lang="en-IN" dirty="0" smtClean="0"/>
              <a:t> greatly reduced, it is in the form of </a:t>
            </a:r>
            <a:r>
              <a:rPr lang="en-IN" b="1" dirty="0" err="1" smtClean="0">
                <a:solidFill>
                  <a:srgbClr val="C00000"/>
                </a:solidFill>
              </a:rPr>
              <a:t>haemocoel</a:t>
            </a:r>
            <a:endParaRPr lang="en-IN" b="1" dirty="0" smtClean="0">
              <a:solidFill>
                <a:srgbClr val="C00000"/>
              </a:solidFill>
            </a:endParaRPr>
          </a:p>
          <a:p>
            <a:r>
              <a:rPr lang="en-IN" dirty="0" smtClean="0"/>
              <a:t> Excretory organs are modified </a:t>
            </a:r>
            <a:r>
              <a:rPr lang="en-IN" dirty="0" err="1" smtClean="0"/>
              <a:t>coelomoduct</a:t>
            </a:r>
            <a:r>
              <a:rPr lang="en-IN" dirty="0" smtClean="0"/>
              <a:t> which may be either maxillary gland or antennary </a:t>
            </a:r>
            <a:r>
              <a:rPr lang="en-IN" b="1" dirty="0" smtClean="0">
                <a:solidFill>
                  <a:srgbClr val="C00000"/>
                </a:solidFill>
              </a:rPr>
              <a:t>(green) glands </a:t>
            </a:r>
          </a:p>
          <a:p>
            <a:r>
              <a:rPr lang="en-IN" dirty="0" smtClean="0"/>
              <a:t>Sex usually separate &amp; </a:t>
            </a:r>
            <a:r>
              <a:rPr lang="en-IN" b="1" dirty="0" smtClean="0">
                <a:solidFill>
                  <a:srgbClr val="C00000"/>
                </a:solidFill>
              </a:rPr>
              <a:t>sexual dimorphism </a:t>
            </a:r>
            <a:r>
              <a:rPr lang="en-IN" dirty="0" smtClean="0"/>
              <a:t>is common</a:t>
            </a:r>
          </a:p>
          <a:p>
            <a:r>
              <a:rPr lang="en-IN" dirty="0" smtClean="0"/>
              <a:t> </a:t>
            </a:r>
            <a:r>
              <a:rPr lang="en-IN" b="1" dirty="0" smtClean="0">
                <a:solidFill>
                  <a:srgbClr val="C00000"/>
                </a:solidFill>
              </a:rPr>
              <a:t>Development</a:t>
            </a:r>
            <a:r>
              <a:rPr lang="en-IN" dirty="0" smtClean="0"/>
              <a:t> includes metamorphosis with free </a:t>
            </a:r>
            <a:r>
              <a:rPr lang="en-IN" b="1" dirty="0" smtClean="0">
                <a:solidFill>
                  <a:srgbClr val="C00000"/>
                </a:solidFill>
              </a:rPr>
              <a:t>larval stages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332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Amazing Diversity of Fishes   &amp; Prawns </vt:lpstr>
      <vt:lpstr>Characters of fishes </vt:lpstr>
      <vt:lpstr>Slide 3</vt:lpstr>
      <vt:lpstr>Catla Catla </vt:lpstr>
      <vt:lpstr>Labeo rohita </vt:lpstr>
      <vt:lpstr>Channa punctata </vt:lpstr>
      <vt:lpstr>Sardinella longiceps </vt:lpstr>
      <vt:lpstr>Characters of prawn in  general </vt:lpstr>
      <vt:lpstr>Slide 9</vt:lpstr>
      <vt:lpstr>Macrobrachium rosenbergii</vt:lpstr>
      <vt:lpstr> Penaeus monodon 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Zoology Dept</dc:creator>
  <cp:lastModifiedBy>Zoology Dept</cp:lastModifiedBy>
  <cp:revision>13</cp:revision>
  <dcterms:created xsi:type="dcterms:W3CDTF">2021-07-08T06:23:52Z</dcterms:created>
  <dcterms:modified xsi:type="dcterms:W3CDTF">2021-07-09T08:51:19Z</dcterms:modified>
</cp:coreProperties>
</file>