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2"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798" y="-96"/>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6/24/2024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pPr/>
              <a:t>6/24/2024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pPr/>
              <a:t>6/24/2024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pPr/>
              <a:t>6/24/2024</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pPr/>
              <a:t>6/24/2024</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6/24/2024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pPr/>
              <a:t>6/24/2024</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6/24/2024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pPr/>
              <a:t>6/24/2024</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6/24/2024</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AAC636-63AD-DBDD-DC8A-A985911E3BB7}"/>
              </a:ext>
            </a:extLst>
          </p:cNvPr>
          <p:cNvSpPr>
            <a:spLocks noGrp="1"/>
          </p:cNvSpPr>
          <p:nvPr>
            <p:ph type="ctrTitle"/>
          </p:nvPr>
        </p:nvSpPr>
        <p:spPr>
          <a:xfrm>
            <a:off x="1759236" y="1422566"/>
            <a:ext cx="8679915" cy="2401668"/>
          </a:xfrm>
        </p:spPr>
        <p:txBody>
          <a:bodyPr>
            <a:normAutofit/>
          </a:bodyPr>
          <a:lstStyle/>
          <a:p>
            <a:r>
              <a:rPr lang="en-IN" sz="4000" b="1" dirty="0">
                <a:solidFill>
                  <a:schemeClr val="accent3">
                    <a:lumMod val="60000"/>
                    <a:lumOff val="40000"/>
                  </a:schemeClr>
                </a:solidFill>
              </a:rPr>
              <a:t>CHITOSON PREPARATION </a:t>
            </a:r>
            <a:br>
              <a:rPr lang="en-IN" sz="4000" b="1" dirty="0">
                <a:solidFill>
                  <a:schemeClr val="accent3">
                    <a:lumMod val="60000"/>
                    <a:lumOff val="40000"/>
                  </a:schemeClr>
                </a:solidFill>
              </a:rPr>
            </a:br>
            <a:r>
              <a:rPr lang="en-IN" sz="4000" b="1" dirty="0">
                <a:solidFill>
                  <a:schemeClr val="accent3">
                    <a:lumMod val="60000"/>
                    <a:lumOff val="40000"/>
                  </a:schemeClr>
                </a:solidFill>
              </a:rPr>
              <a:t>&amp;</a:t>
            </a:r>
            <a:br>
              <a:rPr lang="en-IN" sz="4000" b="1" dirty="0">
                <a:solidFill>
                  <a:schemeClr val="accent3">
                    <a:lumMod val="60000"/>
                    <a:lumOff val="40000"/>
                  </a:schemeClr>
                </a:solidFill>
              </a:rPr>
            </a:br>
            <a:r>
              <a:rPr lang="en-IN" sz="4000" b="1" dirty="0">
                <a:solidFill>
                  <a:schemeClr val="accent3">
                    <a:lumMod val="60000"/>
                    <a:lumOff val="40000"/>
                  </a:schemeClr>
                </a:solidFill>
              </a:rPr>
              <a:t>USES</a:t>
            </a:r>
            <a:endParaRPr lang="en-US" sz="4000" b="1" dirty="0">
              <a:solidFill>
                <a:schemeClr val="accent3">
                  <a:lumMod val="60000"/>
                  <a:lumOff val="40000"/>
                </a:schemeClr>
              </a:solidFill>
            </a:endParaRPr>
          </a:p>
        </p:txBody>
      </p:sp>
      <p:sp>
        <p:nvSpPr>
          <p:cNvPr id="3" name="Subtitle 2">
            <a:extLst>
              <a:ext uri="{FF2B5EF4-FFF2-40B4-BE49-F238E27FC236}">
                <a16:creationId xmlns:a16="http://schemas.microsoft.com/office/drawing/2014/main" xmlns="" id="{0551885E-0E5E-850A-8A95-9321F2FD4D2B}"/>
              </a:ext>
            </a:extLst>
          </p:cNvPr>
          <p:cNvSpPr>
            <a:spLocks noGrp="1"/>
          </p:cNvSpPr>
          <p:nvPr>
            <p:ph type="subTitle" idx="1"/>
          </p:nvPr>
        </p:nvSpPr>
        <p:spPr/>
        <p:txBody>
          <a:bodyPr>
            <a:normAutofit fontScale="92500" lnSpcReduction="20000"/>
          </a:bodyPr>
          <a:lstStyle/>
          <a:p>
            <a:r>
              <a:rPr lang="en-IN" dirty="0"/>
              <a:t>By</a:t>
            </a:r>
            <a:endParaRPr lang="en-IN" sz="3200" b="1" dirty="0"/>
          </a:p>
          <a:p>
            <a:r>
              <a:rPr lang="en-IN" sz="3200" b="1" dirty="0"/>
              <a:t>Aditya Kumar </a:t>
            </a:r>
          </a:p>
          <a:p>
            <a:r>
              <a:rPr lang="en-IN" sz="3200" b="1" dirty="0"/>
              <a:t>DNR. College </a:t>
            </a:r>
            <a:endParaRPr lang="en-US" sz="3200" b="1" dirty="0"/>
          </a:p>
        </p:txBody>
      </p:sp>
    </p:spTree>
    <p:extLst>
      <p:ext uri="{BB962C8B-B14F-4D97-AF65-F5344CB8AC3E}">
        <p14:creationId xmlns:p14="http://schemas.microsoft.com/office/powerpoint/2010/main" xmlns="" val="1433717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36A9E5-98A8-FEA1-307F-ED6AA81B72DE}"/>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567ED5FF-A591-A13C-08A5-2363152F001F}"/>
              </a:ext>
            </a:extLst>
          </p:cNvPr>
          <p:cNvPicPr>
            <a:picLocks noGrp="1" noChangeAspect="1"/>
          </p:cNvPicPr>
          <p:nvPr>
            <p:ph idx="1"/>
          </p:nvPr>
        </p:nvPicPr>
        <p:blipFill>
          <a:blip r:embed="rId2"/>
          <a:stretch>
            <a:fillRect/>
          </a:stretch>
        </p:blipFill>
        <p:spPr>
          <a:xfrm>
            <a:off x="742208" y="136072"/>
            <a:ext cx="10836233" cy="6593280"/>
          </a:xfrm>
        </p:spPr>
      </p:pic>
    </p:spTree>
    <p:extLst>
      <p:ext uri="{BB962C8B-B14F-4D97-AF65-F5344CB8AC3E}">
        <p14:creationId xmlns:p14="http://schemas.microsoft.com/office/powerpoint/2010/main" xmlns="" val="261910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FC0B71-4810-E9F2-2653-302D1BE0CA4E}"/>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E9330A15-B016-4251-BBAA-FDCAB6E8DC07}"/>
              </a:ext>
            </a:extLst>
          </p:cNvPr>
          <p:cNvPicPr>
            <a:picLocks noGrp="1" noChangeAspect="1"/>
          </p:cNvPicPr>
          <p:nvPr>
            <p:ph idx="1"/>
          </p:nvPr>
        </p:nvPicPr>
        <p:blipFill>
          <a:blip r:embed="rId2"/>
          <a:stretch>
            <a:fillRect/>
          </a:stretch>
        </p:blipFill>
        <p:spPr>
          <a:xfrm>
            <a:off x="590662" y="878279"/>
            <a:ext cx="10278157" cy="5121233"/>
          </a:xfrm>
        </p:spPr>
      </p:pic>
    </p:spTree>
    <p:extLst>
      <p:ext uri="{BB962C8B-B14F-4D97-AF65-F5344CB8AC3E}">
        <p14:creationId xmlns:p14="http://schemas.microsoft.com/office/powerpoint/2010/main" xmlns="" val="1153389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2E14A7-A0ED-26F3-8AC1-415BD6449F35}"/>
              </a:ext>
            </a:extLst>
          </p:cNvPr>
          <p:cNvSpPr>
            <a:spLocks noGrp="1"/>
          </p:cNvSpPr>
          <p:nvPr>
            <p:ph type="title"/>
          </p:nvPr>
        </p:nvSpPr>
        <p:spPr/>
        <p:txBody>
          <a:bodyPr/>
          <a:lstStyle/>
          <a:p>
            <a:r>
              <a:rPr lang="en-IN" sz="4400" b="1" dirty="0"/>
              <a:t>Introduction</a:t>
            </a:r>
            <a:r>
              <a:rPr lang="en-IN" dirty="0"/>
              <a:t> </a:t>
            </a:r>
            <a:endParaRPr lang="en-US" dirty="0"/>
          </a:p>
        </p:txBody>
      </p:sp>
      <p:sp>
        <p:nvSpPr>
          <p:cNvPr id="3" name="Content Placeholder 2">
            <a:extLst>
              <a:ext uri="{FF2B5EF4-FFF2-40B4-BE49-F238E27FC236}">
                <a16:creationId xmlns:a16="http://schemas.microsoft.com/office/drawing/2014/main" xmlns="" id="{8A556F54-570C-A6B9-6DDA-D6765F139A7B}"/>
              </a:ext>
            </a:extLst>
          </p:cNvPr>
          <p:cNvSpPr>
            <a:spLocks noGrp="1"/>
          </p:cNvSpPr>
          <p:nvPr>
            <p:ph idx="1"/>
          </p:nvPr>
        </p:nvSpPr>
        <p:spPr/>
        <p:txBody>
          <a:bodyPr>
            <a:noAutofit/>
          </a:bodyPr>
          <a:lstStyle/>
          <a:p>
            <a:pPr marL="0" indent="0">
              <a:buNone/>
            </a:pPr>
            <a:r>
              <a:rPr lang="en-IN" sz="2800" b="1" dirty="0">
                <a:solidFill>
                  <a:srgbClr val="7030A0"/>
                </a:solidFill>
              </a:rPr>
              <a:t>Can be extracted from crustacean shells through a process involving acid treatment to remove impurities, enzymatic protein removal, bleaching, and </a:t>
            </a:r>
            <a:r>
              <a:rPr lang="en-IN" sz="2800" b="1" dirty="0" err="1">
                <a:solidFill>
                  <a:srgbClr val="7030A0"/>
                </a:solidFill>
              </a:rPr>
              <a:t>deacetylation</a:t>
            </a:r>
            <a:r>
              <a:rPr lang="en-IN" sz="2800" b="1" dirty="0">
                <a:solidFill>
                  <a:srgbClr val="7030A0"/>
                </a:solidFill>
              </a:rPr>
              <a:t> to produce chitosan</a:t>
            </a:r>
            <a:endParaRPr lang="en-US" sz="2800" b="1" dirty="0">
              <a:solidFill>
                <a:srgbClr val="7030A0"/>
              </a:solidFill>
            </a:endParaRPr>
          </a:p>
        </p:txBody>
      </p:sp>
    </p:spTree>
    <p:extLst>
      <p:ext uri="{BB962C8B-B14F-4D97-AF65-F5344CB8AC3E}">
        <p14:creationId xmlns:p14="http://schemas.microsoft.com/office/powerpoint/2010/main" xmlns="" val="4043077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BB96C5-59E2-163B-907A-04C3B287AA38}"/>
              </a:ext>
            </a:extLst>
          </p:cNvPr>
          <p:cNvSpPr>
            <a:spLocks noGrp="1"/>
          </p:cNvSpPr>
          <p:nvPr>
            <p:ph type="title"/>
          </p:nvPr>
        </p:nvSpPr>
        <p:spPr/>
        <p:txBody>
          <a:bodyPr/>
          <a:lstStyle/>
          <a:p>
            <a:r>
              <a:rPr lang="en-IN" b="1" dirty="0"/>
              <a:t>Preparation of </a:t>
            </a:r>
            <a:r>
              <a:rPr lang="en-IN" b="1" dirty="0" err="1"/>
              <a:t>chitoson</a:t>
            </a:r>
            <a:r>
              <a:rPr lang="en-IN" b="1" dirty="0"/>
              <a:t> </a:t>
            </a:r>
            <a:endParaRPr lang="en-US" b="1" dirty="0"/>
          </a:p>
        </p:txBody>
      </p:sp>
      <p:sp>
        <p:nvSpPr>
          <p:cNvPr id="3" name="Content Placeholder 2">
            <a:extLst>
              <a:ext uri="{FF2B5EF4-FFF2-40B4-BE49-F238E27FC236}">
                <a16:creationId xmlns:a16="http://schemas.microsoft.com/office/drawing/2014/main" xmlns="" id="{D846BC79-44A5-952E-D104-48DA402ACC73}"/>
              </a:ext>
            </a:extLst>
          </p:cNvPr>
          <p:cNvSpPr>
            <a:spLocks noGrp="1"/>
          </p:cNvSpPr>
          <p:nvPr>
            <p:ph idx="1"/>
          </p:nvPr>
        </p:nvSpPr>
        <p:spPr/>
        <p:txBody>
          <a:bodyPr>
            <a:normAutofit/>
          </a:bodyPr>
          <a:lstStyle/>
          <a:p>
            <a:r>
              <a:rPr lang="en-IN" sz="2000" b="1" dirty="0">
                <a:solidFill>
                  <a:schemeClr val="accent1">
                    <a:lumMod val="50000"/>
                  </a:schemeClr>
                </a:solidFill>
              </a:rPr>
              <a:t>Chitin is mixed with 40 % solution of caustic soda and heated by indirect steam at 90-100 °C in steam jacketed kettle for 90-120 minutes. During heating, samples are drawn at intervals from reaction mixture washed free of alkali and tested for solubility in 1% acetic acid. Completion of </a:t>
            </a:r>
            <a:r>
              <a:rPr lang="en-IN" sz="2000" b="1" dirty="0" err="1">
                <a:solidFill>
                  <a:schemeClr val="accent1">
                    <a:lumMod val="50000"/>
                  </a:schemeClr>
                </a:solidFill>
              </a:rPr>
              <a:t>deacetylation</a:t>
            </a:r>
            <a:r>
              <a:rPr lang="en-IN" sz="2000" b="1" dirty="0">
                <a:solidFill>
                  <a:schemeClr val="accent1">
                    <a:lumMod val="50000"/>
                  </a:schemeClr>
                </a:solidFill>
              </a:rPr>
              <a:t> is indicated by complete solubility in acetic acid. At the end, caustic soda solution is drained off and residue is washed until free from alkali, dried in sun. Chitosan is pulverized to required mesh size before bagging.</a:t>
            </a:r>
            <a:endParaRPr lang="en-US" sz="2000" b="1" dirty="0">
              <a:solidFill>
                <a:schemeClr val="accent1">
                  <a:lumMod val="50000"/>
                </a:schemeClr>
              </a:solidFill>
            </a:endParaRPr>
          </a:p>
        </p:txBody>
      </p:sp>
    </p:spTree>
    <p:extLst>
      <p:ext uri="{BB962C8B-B14F-4D97-AF65-F5344CB8AC3E}">
        <p14:creationId xmlns:p14="http://schemas.microsoft.com/office/powerpoint/2010/main" xmlns="" val="3564166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xmlns="" id="{4F9A496A-DB0B-E4BE-B8FC-8042FBA5997B}"/>
              </a:ext>
            </a:extLst>
          </p:cNvPr>
          <p:cNvPicPr>
            <a:picLocks noGrp="1" noChangeAspect="1"/>
          </p:cNvPicPr>
          <p:nvPr>
            <p:ph idx="1"/>
          </p:nvPr>
        </p:nvPicPr>
        <p:blipFill>
          <a:blip r:embed="rId2"/>
          <a:stretch>
            <a:fillRect/>
          </a:stretch>
        </p:blipFill>
        <p:spPr>
          <a:xfrm>
            <a:off x="618505" y="779318"/>
            <a:ext cx="10687793" cy="5498132"/>
          </a:xfrm>
        </p:spPr>
      </p:pic>
    </p:spTree>
    <p:extLst>
      <p:ext uri="{BB962C8B-B14F-4D97-AF65-F5344CB8AC3E}">
        <p14:creationId xmlns:p14="http://schemas.microsoft.com/office/powerpoint/2010/main" xmlns="" val="3841796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654AC0-5D27-91CE-5818-A378DDCCEE56}"/>
              </a:ext>
            </a:extLst>
          </p:cNvPr>
          <p:cNvSpPr>
            <a:spLocks noGrp="1"/>
          </p:cNvSpPr>
          <p:nvPr>
            <p:ph type="title"/>
          </p:nvPr>
        </p:nvSpPr>
        <p:spPr/>
        <p:txBody>
          <a:bodyPr>
            <a:normAutofit/>
          </a:bodyPr>
          <a:lstStyle/>
          <a:p>
            <a:r>
              <a:rPr lang="en-IN" sz="4400" b="1" dirty="0"/>
              <a:t>Uses</a:t>
            </a:r>
            <a:endParaRPr lang="en-US" sz="4400" b="1" dirty="0"/>
          </a:p>
        </p:txBody>
      </p:sp>
      <p:sp>
        <p:nvSpPr>
          <p:cNvPr id="3" name="Content Placeholder 2">
            <a:extLst>
              <a:ext uri="{FF2B5EF4-FFF2-40B4-BE49-F238E27FC236}">
                <a16:creationId xmlns:a16="http://schemas.microsoft.com/office/drawing/2014/main" xmlns="" id="{0836A753-E8A7-3A7F-C39E-1046DAE1764A}"/>
              </a:ext>
            </a:extLst>
          </p:cNvPr>
          <p:cNvSpPr>
            <a:spLocks noGrp="1"/>
          </p:cNvSpPr>
          <p:nvPr>
            <p:ph idx="1"/>
          </p:nvPr>
        </p:nvSpPr>
        <p:spPr/>
        <p:txBody>
          <a:bodyPr>
            <a:normAutofit/>
          </a:bodyPr>
          <a:lstStyle/>
          <a:p>
            <a:r>
              <a:rPr lang="en-IN" sz="2400" b="1" dirty="0">
                <a:solidFill>
                  <a:schemeClr val="accent1"/>
                </a:solidFill>
              </a:rPr>
              <a:t>Used as medicine and in drug manufacturing. Chitosan is a fibrous substance that might reduce how much fat and cholesterol the body absorbs from foods. It also helps blood clot when applied to wounds.</a:t>
            </a:r>
            <a:endParaRPr lang="en-US" sz="2400" b="1" dirty="0">
              <a:solidFill>
                <a:schemeClr val="accent1"/>
              </a:solidFill>
            </a:endParaRPr>
          </a:p>
        </p:txBody>
      </p:sp>
    </p:spTree>
    <p:extLst>
      <p:ext uri="{BB962C8B-B14F-4D97-AF65-F5344CB8AC3E}">
        <p14:creationId xmlns:p14="http://schemas.microsoft.com/office/powerpoint/2010/main" xmlns="" val="3726781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3528A5-57B7-AC88-882C-D1195C55D923}"/>
              </a:ext>
            </a:extLst>
          </p:cNvPr>
          <p:cNvSpPr>
            <a:spLocks noGrp="1"/>
          </p:cNvSpPr>
          <p:nvPr>
            <p:ph type="title"/>
          </p:nvPr>
        </p:nvSpPr>
        <p:spPr/>
        <p:txBody>
          <a:bodyPr/>
          <a:lstStyle/>
          <a:p>
            <a:r>
              <a:rPr lang="en-IN" dirty="0"/>
              <a:t>Uses </a:t>
            </a:r>
            <a:endParaRPr lang="en-US" dirty="0"/>
          </a:p>
        </p:txBody>
      </p:sp>
      <p:sp>
        <p:nvSpPr>
          <p:cNvPr id="3" name="Content Placeholder 2">
            <a:extLst>
              <a:ext uri="{FF2B5EF4-FFF2-40B4-BE49-F238E27FC236}">
                <a16:creationId xmlns:a16="http://schemas.microsoft.com/office/drawing/2014/main" xmlns="" id="{666198F6-5436-A24B-F1F2-9D4136705D46}"/>
              </a:ext>
            </a:extLst>
          </p:cNvPr>
          <p:cNvSpPr>
            <a:spLocks noGrp="1"/>
          </p:cNvSpPr>
          <p:nvPr>
            <p:ph idx="1"/>
          </p:nvPr>
        </p:nvSpPr>
        <p:spPr/>
        <p:txBody>
          <a:bodyPr/>
          <a:lstStyle/>
          <a:p>
            <a:r>
              <a:rPr lang="en-IN" b="1" dirty="0"/>
              <a:t>High blood cholesterol levels (hypercholesterolemia)
Weight loss
High blood pressure
Surgical and other wound healing
Gum inflammation</a:t>
            </a:r>
            <a:endParaRPr lang="en-US" dirty="0"/>
          </a:p>
        </p:txBody>
      </p:sp>
    </p:spTree>
    <p:extLst>
      <p:ext uri="{BB962C8B-B14F-4D97-AF65-F5344CB8AC3E}">
        <p14:creationId xmlns:p14="http://schemas.microsoft.com/office/powerpoint/2010/main" xmlns="" val="1609340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B994DE-1F23-F2D3-C99B-0A5EA96B4597}"/>
              </a:ext>
            </a:extLst>
          </p:cNvPr>
          <p:cNvSpPr>
            <a:spLocks noGrp="1"/>
          </p:cNvSpPr>
          <p:nvPr>
            <p:ph type="title"/>
          </p:nvPr>
        </p:nvSpPr>
        <p:spPr/>
        <p:txBody>
          <a:bodyPr/>
          <a:lstStyle/>
          <a:p>
            <a:r>
              <a:rPr lang="en-IN" dirty="0"/>
              <a:t>Food application of </a:t>
            </a:r>
            <a:r>
              <a:rPr lang="en-IN" dirty="0" err="1"/>
              <a:t>chitoson</a:t>
            </a:r>
            <a:r>
              <a:rPr lang="en-IN" dirty="0"/>
              <a:t> </a:t>
            </a:r>
            <a:endParaRPr lang="en-US" dirty="0"/>
          </a:p>
        </p:txBody>
      </p:sp>
      <p:sp>
        <p:nvSpPr>
          <p:cNvPr id="3" name="Content Placeholder 2">
            <a:extLst>
              <a:ext uri="{FF2B5EF4-FFF2-40B4-BE49-F238E27FC236}">
                <a16:creationId xmlns:a16="http://schemas.microsoft.com/office/drawing/2014/main" xmlns="" id="{1166D778-E9C1-7A18-0730-7137ECCA8962}"/>
              </a:ext>
            </a:extLst>
          </p:cNvPr>
          <p:cNvSpPr>
            <a:spLocks noGrp="1"/>
          </p:cNvSpPr>
          <p:nvPr>
            <p:ph idx="1"/>
          </p:nvPr>
        </p:nvSpPr>
        <p:spPr/>
        <p:txBody>
          <a:bodyPr>
            <a:normAutofit/>
          </a:bodyPr>
          <a:lstStyle/>
          <a:p>
            <a:r>
              <a:rPr lang="en-IN" sz="3200" b="1" dirty="0">
                <a:solidFill>
                  <a:schemeClr val="accent1">
                    <a:lumMod val="50000"/>
                  </a:schemeClr>
                </a:solidFill>
              </a:rPr>
              <a:t>Chitosan as coagulation and flocculation substances in food processing waste water</a:t>
            </a:r>
            <a:endParaRPr lang="en-US" sz="3200" b="1" dirty="0">
              <a:solidFill>
                <a:schemeClr val="accent1">
                  <a:lumMod val="50000"/>
                </a:schemeClr>
              </a:solidFill>
            </a:endParaRPr>
          </a:p>
        </p:txBody>
      </p:sp>
    </p:spTree>
    <p:extLst>
      <p:ext uri="{BB962C8B-B14F-4D97-AF65-F5344CB8AC3E}">
        <p14:creationId xmlns:p14="http://schemas.microsoft.com/office/powerpoint/2010/main" xmlns="" val="2324869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5B165F-5F27-4347-1B12-1FAA7058584C}"/>
              </a:ext>
            </a:extLst>
          </p:cNvPr>
          <p:cNvSpPr>
            <a:spLocks noGrp="1"/>
          </p:cNvSpPr>
          <p:nvPr>
            <p:ph type="title"/>
          </p:nvPr>
        </p:nvSpPr>
        <p:spPr/>
        <p:txBody>
          <a:bodyPr/>
          <a:lstStyle/>
          <a:p>
            <a:r>
              <a:rPr lang="en-IN" dirty="0"/>
              <a:t>Industrial uses</a:t>
            </a:r>
            <a:endParaRPr lang="en-US" dirty="0"/>
          </a:p>
        </p:txBody>
      </p:sp>
      <p:sp>
        <p:nvSpPr>
          <p:cNvPr id="3" name="Content Placeholder 2">
            <a:extLst>
              <a:ext uri="{FF2B5EF4-FFF2-40B4-BE49-F238E27FC236}">
                <a16:creationId xmlns:a16="http://schemas.microsoft.com/office/drawing/2014/main" xmlns="" id="{87D2864E-5DAA-27E6-25F5-C58D7BFCD0ED}"/>
              </a:ext>
            </a:extLst>
          </p:cNvPr>
          <p:cNvSpPr>
            <a:spLocks noGrp="1"/>
          </p:cNvSpPr>
          <p:nvPr>
            <p:ph idx="1"/>
          </p:nvPr>
        </p:nvSpPr>
        <p:spPr>
          <a:xfrm>
            <a:off x="5118447" y="804689"/>
            <a:ext cx="6281873" cy="5248622"/>
          </a:xfrm>
        </p:spPr>
        <p:txBody>
          <a:bodyPr>
            <a:normAutofit/>
          </a:bodyPr>
          <a:lstStyle/>
          <a:p>
            <a:r>
              <a:rPr lang="en-IN" sz="2000" b="1" dirty="0">
                <a:solidFill>
                  <a:schemeClr val="accent3">
                    <a:lumMod val="50000"/>
                  </a:schemeClr>
                </a:solidFill>
              </a:rPr>
              <a:t>Medicine</a:t>
            </a:r>
          </a:p>
          <a:p>
            <a:r>
              <a:rPr lang="en-IN" sz="2000" b="1" dirty="0">
                <a:solidFill>
                  <a:schemeClr val="accent3">
                    <a:lumMod val="50000"/>
                  </a:schemeClr>
                </a:solidFill>
              </a:rPr>
              <a:t>pharmaceuticals</a:t>
            </a:r>
          </a:p>
          <a:p>
            <a:r>
              <a:rPr lang="en-IN" sz="2000" b="1" dirty="0">
                <a:solidFill>
                  <a:schemeClr val="accent3">
                    <a:lumMod val="50000"/>
                  </a:schemeClr>
                </a:solidFill>
              </a:rPr>
              <a:t>food, cosmetics</a:t>
            </a:r>
          </a:p>
          <a:p>
            <a:r>
              <a:rPr lang="en-IN" sz="2000" b="1" dirty="0">
                <a:solidFill>
                  <a:schemeClr val="accent3">
                    <a:lumMod val="50000"/>
                  </a:schemeClr>
                </a:solidFill>
              </a:rPr>
              <a:t>Agriculture</a:t>
            </a:r>
          </a:p>
          <a:p>
            <a:r>
              <a:rPr lang="en-IN" sz="2000" b="1" dirty="0">
                <a:solidFill>
                  <a:schemeClr val="accent3">
                    <a:lumMod val="50000"/>
                  </a:schemeClr>
                </a:solidFill>
              </a:rPr>
              <a:t> textile </a:t>
            </a:r>
          </a:p>
          <a:p>
            <a:pPr marL="0" indent="0">
              <a:buNone/>
            </a:pPr>
            <a:r>
              <a:rPr lang="en-IN" sz="2000" b="1" dirty="0">
                <a:solidFill>
                  <a:schemeClr val="accent3">
                    <a:lumMod val="50000"/>
                  </a:schemeClr>
                </a:solidFill>
              </a:rPr>
              <a:t>paper industries</a:t>
            </a:r>
          </a:p>
          <a:p>
            <a:pPr marL="0" indent="0">
              <a:buNone/>
            </a:pPr>
            <a:r>
              <a:rPr lang="en-IN" sz="2000" b="1" dirty="0">
                <a:solidFill>
                  <a:schemeClr val="accent3">
                    <a:lumMod val="50000"/>
                  </a:schemeClr>
                </a:solidFill>
              </a:rPr>
              <a:t> energy industry</a:t>
            </a:r>
          </a:p>
          <a:p>
            <a:pPr marL="0" indent="0">
              <a:buNone/>
            </a:pPr>
            <a:r>
              <a:rPr lang="en-IN" sz="2000" b="1" dirty="0">
                <a:solidFill>
                  <a:schemeClr val="accent3">
                    <a:lumMod val="50000"/>
                  </a:schemeClr>
                </a:solidFill>
              </a:rPr>
              <a:t>industrial sustainability</a:t>
            </a:r>
            <a:endParaRPr lang="en-US" sz="2000" b="1" dirty="0">
              <a:solidFill>
                <a:schemeClr val="accent3">
                  <a:lumMod val="50000"/>
                </a:schemeClr>
              </a:solidFill>
            </a:endParaRPr>
          </a:p>
        </p:txBody>
      </p:sp>
    </p:spTree>
    <p:extLst>
      <p:ext uri="{BB962C8B-B14F-4D97-AF65-F5344CB8AC3E}">
        <p14:creationId xmlns:p14="http://schemas.microsoft.com/office/powerpoint/2010/main" xmlns="" val="545644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60A05E-A56A-3E66-C754-FA790E612B73}"/>
              </a:ext>
            </a:extLst>
          </p:cNvPr>
          <p:cNvSpPr>
            <a:spLocks noGrp="1"/>
          </p:cNvSpPr>
          <p:nvPr>
            <p:ph type="title"/>
          </p:nvPr>
        </p:nvSpPr>
        <p:spPr/>
        <p:txBody>
          <a:bodyPr/>
          <a:lstStyle/>
          <a:p>
            <a:r>
              <a:rPr lang="en-IN" dirty="0"/>
              <a:t>Agricultural </a:t>
            </a:r>
            <a:br>
              <a:rPr lang="en-IN" dirty="0"/>
            </a:br>
            <a:r>
              <a:rPr lang="en-IN" dirty="0"/>
              <a:t>uses</a:t>
            </a:r>
            <a:endParaRPr lang="en-US" dirty="0"/>
          </a:p>
        </p:txBody>
      </p:sp>
      <p:sp>
        <p:nvSpPr>
          <p:cNvPr id="3" name="Content Placeholder 2">
            <a:extLst>
              <a:ext uri="{FF2B5EF4-FFF2-40B4-BE49-F238E27FC236}">
                <a16:creationId xmlns:a16="http://schemas.microsoft.com/office/drawing/2014/main" xmlns="" id="{D4AF88D4-9BF8-A2C7-A1BC-92E4ECD85CEB}"/>
              </a:ext>
            </a:extLst>
          </p:cNvPr>
          <p:cNvSpPr>
            <a:spLocks noGrp="1"/>
          </p:cNvSpPr>
          <p:nvPr>
            <p:ph idx="1"/>
          </p:nvPr>
        </p:nvSpPr>
        <p:spPr/>
        <p:txBody>
          <a:bodyPr>
            <a:normAutofit/>
          </a:bodyPr>
          <a:lstStyle/>
          <a:p>
            <a:r>
              <a:rPr lang="en-IN" sz="2800" b="1" dirty="0">
                <a:solidFill>
                  <a:srgbClr val="7030A0"/>
                </a:solidFill>
              </a:rPr>
              <a:t>used in agriculture as a seed treatment and </a:t>
            </a:r>
            <a:r>
              <a:rPr lang="en-IN" sz="2800" b="1" dirty="0" err="1">
                <a:solidFill>
                  <a:srgbClr val="7030A0"/>
                </a:solidFill>
              </a:rPr>
              <a:t>biopesticide</a:t>
            </a:r>
            <a:r>
              <a:rPr lang="en-IN" sz="2800" b="1" dirty="0">
                <a:solidFill>
                  <a:srgbClr val="7030A0"/>
                </a:solidFill>
              </a:rPr>
              <a:t>, helping plants to fight off fungal infections.</a:t>
            </a:r>
            <a:endParaRPr lang="en-US" sz="2800" b="1" dirty="0">
              <a:solidFill>
                <a:srgbClr val="7030A0"/>
              </a:solidFill>
            </a:endParaRPr>
          </a:p>
        </p:txBody>
      </p:sp>
    </p:spTree>
    <p:extLst>
      <p:ext uri="{BB962C8B-B14F-4D97-AF65-F5344CB8AC3E}">
        <p14:creationId xmlns:p14="http://schemas.microsoft.com/office/powerpoint/2010/main" xmlns="" val="2077241404"/>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xmlns=""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otalTime>0</TotalTime>
  <Words>233</Words>
  <Application>Microsoft Office PowerPoint</Application>
  <PresentationFormat>Custom</PresentationFormat>
  <Paragraphs>25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Atlas</vt:lpstr>
      <vt:lpstr>CHITOSON PREPARATION  &amp; USES</vt:lpstr>
      <vt:lpstr>Introduction </vt:lpstr>
      <vt:lpstr>Preparation of chitoson </vt:lpstr>
      <vt:lpstr>Slide 4</vt:lpstr>
      <vt:lpstr>Uses</vt:lpstr>
      <vt:lpstr>Uses </vt:lpstr>
      <vt:lpstr>Food application of chitoson </vt:lpstr>
      <vt:lpstr>Industrial uses</vt:lpstr>
      <vt:lpstr>Agricultural  uses</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CHITOSON PREPARATION</dc:title>
  <dc:creator>Padmaja Bunga</dc:creator>
  <cp:lastModifiedBy>MYPC</cp:lastModifiedBy>
  <cp:revision>3</cp:revision>
  <dcterms:created xsi:type="dcterms:W3CDTF">2024-06-23T09:55:20Z</dcterms:created>
  <dcterms:modified xsi:type="dcterms:W3CDTF">2024-06-24T11:15:48Z</dcterms:modified>
</cp:coreProperties>
</file>