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6/24/2024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093A3C-8AB6-6D79-48B2-C712F9C7CFD0}"/>
              </a:ext>
            </a:extLst>
          </p:cNvPr>
          <p:cNvSpPr>
            <a:spLocks noGrp="1"/>
          </p:cNvSpPr>
          <p:nvPr>
            <p:ph type="ctrTitle"/>
          </p:nvPr>
        </p:nvSpPr>
        <p:spPr>
          <a:xfrm>
            <a:off x="6096000" y="609600"/>
            <a:ext cx="5593772" cy="2643743"/>
          </a:xfrm>
        </p:spPr>
        <p:txBody>
          <a:bodyPr/>
          <a:lstStyle/>
          <a:p>
            <a:r>
              <a:rPr lang="en-IN" dirty="0"/>
              <a:t>               Fish </a:t>
            </a:r>
            <a:r>
              <a:rPr lang="en-IN" dirty="0" err="1"/>
              <a:t>byproducts</a:t>
            </a:r>
            <a:r>
              <a:rPr lang="en-IN" dirty="0"/>
              <a:t> </a:t>
            </a:r>
            <a:endParaRPr lang="en-US" dirty="0"/>
          </a:p>
        </p:txBody>
      </p:sp>
      <p:sp>
        <p:nvSpPr>
          <p:cNvPr id="3" name="Subtitle 2">
            <a:extLst>
              <a:ext uri="{FF2B5EF4-FFF2-40B4-BE49-F238E27FC236}">
                <a16:creationId xmlns:a16="http://schemas.microsoft.com/office/drawing/2014/main" xmlns="" id="{EDCC523D-1B66-8C93-09C7-766E719BA0E5}"/>
              </a:ext>
            </a:extLst>
          </p:cNvPr>
          <p:cNvSpPr>
            <a:spLocks noGrp="1"/>
          </p:cNvSpPr>
          <p:nvPr>
            <p:ph type="subTitle" idx="1"/>
          </p:nvPr>
        </p:nvSpPr>
        <p:spPr>
          <a:xfrm>
            <a:off x="7236525" y="3428999"/>
            <a:ext cx="4866861" cy="1952008"/>
          </a:xfrm>
        </p:spPr>
        <p:txBody>
          <a:bodyPr>
            <a:normAutofit/>
          </a:bodyPr>
          <a:lstStyle/>
          <a:p>
            <a:r>
              <a:rPr lang="en-IN" sz="2800" b="1" dirty="0" err="1">
                <a:solidFill>
                  <a:schemeClr val="accent3">
                    <a:lumMod val="75000"/>
                  </a:schemeClr>
                </a:solidFill>
              </a:rPr>
              <a:t>Ramya</a:t>
            </a:r>
            <a:r>
              <a:rPr lang="en-IN" sz="2800" b="1" dirty="0">
                <a:solidFill>
                  <a:schemeClr val="accent3">
                    <a:lumMod val="75000"/>
                  </a:schemeClr>
                </a:solidFill>
              </a:rPr>
              <a:t> Sri </a:t>
            </a:r>
          </a:p>
          <a:p>
            <a:r>
              <a:rPr lang="en-IN" sz="2800" b="1" dirty="0">
                <a:solidFill>
                  <a:schemeClr val="accent3">
                    <a:lumMod val="75000"/>
                  </a:schemeClr>
                </a:solidFill>
              </a:rPr>
              <a:t>DNR. College </a:t>
            </a:r>
            <a:endParaRPr lang="en-US" sz="2800" b="1" dirty="0">
              <a:solidFill>
                <a:schemeClr val="accent3">
                  <a:lumMod val="75000"/>
                </a:schemeClr>
              </a:solidFill>
            </a:endParaRPr>
          </a:p>
        </p:txBody>
      </p:sp>
      <p:pic>
        <p:nvPicPr>
          <p:cNvPr id="4" name="Picture 4">
            <a:extLst>
              <a:ext uri="{FF2B5EF4-FFF2-40B4-BE49-F238E27FC236}">
                <a16:creationId xmlns:a16="http://schemas.microsoft.com/office/drawing/2014/main" xmlns="" id="{854B95F4-68EF-12A8-AA28-C689B46B1B41}"/>
              </a:ext>
            </a:extLst>
          </p:cNvPr>
          <p:cNvPicPr>
            <a:picLocks noChangeAspect="1"/>
          </p:cNvPicPr>
          <p:nvPr/>
        </p:nvPicPr>
        <p:blipFill>
          <a:blip r:embed="rId2"/>
          <a:stretch>
            <a:fillRect/>
          </a:stretch>
        </p:blipFill>
        <p:spPr>
          <a:xfrm>
            <a:off x="88614" y="160812"/>
            <a:ext cx="6888139" cy="6321136"/>
          </a:xfrm>
          <a:prstGeom prst="rect">
            <a:avLst/>
          </a:prstGeom>
        </p:spPr>
      </p:pic>
    </p:spTree>
    <p:extLst>
      <p:ext uri="{BB962C8B-B14F-4D97-AF65-F5344CB8AC3E}">
        <p14:creationId xmlns:p14="http://schemas.microsoft.com/office/powerpoint/2010/main" xmlns="" val="63944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0D01F-26F4-66F8-F9AD-F6339EFFB2CB}"/>
              </a:ext>
            </a:extLst>
          </p:cNvPr>
          <p:cNvSpPr>
            <a:spLocks noGrp="1"/>
          </p:cNvSpPr>
          <p:nvPr>
            <p:ph type="title"/>
          </p:nvPr>
        </p:nvSpPr>
        <p:spPr/>
        <p:txBody>
          <a:bodyPr/>
          <a:lstStyle/>
          <a:p>
            <a:endParaRPr lang="en-US" dirty="0"/>
          </a:p>
        </p:txBody>
      </p:sp>
      <p:pic>
        <p:nvPicPr>
          <p:cNvPr id="5" name="Picture 5">
            <a:extLst>
              <a:ext uri="{FF2B5EF4-FFF2-40B4-BE49-F238E27FC236}">
                <a16:creationId xmlns:a16="http://schemas.microsoft.com/office/drawing/2014/main" xmlns="" id="{CE610A88-399A-3092-ADD8-E880648169D5}"/>
              </a:ext>
            </a:extLst>
          </p:cNvPr>
          <p:cNvPicPr>
            <a:picLocks noGrp="1" noChangeAspect="1"/>
          </p:cNvPicPr>
          <p:nvPr>
            <p:ph idx="1"/>
          </p:nvPr>
        </p:nvPicPr>
        <p:blipFill>
          <a:blip r:embed="rId2"/>
          <a:stretch>
            <a:fillRect/>
          </a:stretch>
        </p:blipFill>
        <p:spPr>
          <a:xfrm rot="259870" flipH="1">
            <a:off x="819950" y="716746"/>
            <a:ext cx="10555781" cy="4097388"/>
          </a:xfrm>
        </p:spPr>
      </p:pic>
      <p:sp>
        <p:nvSpPr>
          <p:cNvPr id="4" name="Diamond 3">
            <a:extLst>
              <a:ext uri="{FF2B5EF4-FFF2-40B4-BE49-F238E27FC236}">
                <a16:creationId xmlns:a16="http://schemas.microsoft.com/office/drawing/2014/main" xmlns="" id="{70E77D54-86A1-08EF-7644-BB60BA95DB7C}"/>
              </a:ext>
            </a:extLst>
          </p:cNvPr>
          <p:cNvSpPr/>
          <p:nvPr/>
        </p:nvSpPr>
        <p:spPr>
          <a:xfrm>
            <a:off x="3847111" y="5715000"/>
            <a:ext cx="4923312" cy="940130"/>
          </a:xfrm>
          <a:prstGeom prst="diamond">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4726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BBA38-9816-FFB4-CC95-9347788C7B0F}"/>
              </a:ext>
            </a:extLst>
          </p:cNvPr>
          <p:cNvSpPr>
            <a:spLocks noGrp="1"/>
          </p:cNvSpPr>
          <p:nvPr>
            <p:ph type="title"/>
          </p:nvPr>
        </p:nvSpPr>
        <p:spPr/>
        <p:txBody>
          <a:bodyPr/>
          <a:lstStyle/>
          <a:p>
            <a:r>
              <a:rPr lang="en-IN" sz="3600" b="1" dirty="0"/>
              <a:t>Introduction</a:t>
            </a:r>
            <a:r>
              <a:rPr lang="en-IN" dirty="0"/>
              <a:t> </a:t>
            </a:r>
            <a:endParaRPr lang="en-US" dirty="0"/>
          </a:p>
        </p:txBody>
      </p:sp>
      <p:sp>
        <p:nvSpPr>
          <p:cNvPr id="3" name="Content Placeholder 2">
            <a:extLst>
              <a:ext uri="{FF2B5EF4-FFF2-40B4-BE49-F238E27FC236}">
                <a16:creationId xmlns:a16="http://schemas.microsoft.com/office/drawing/2014/main" xmlns="" id="{04F67ECB-A0C8-8733-BF9B-D85B590B30D5}"/>
              </a:ext>
            </a:extLst>
          </p:cNvPr>
          <p:cNvSpPr>
            <a:spLocks noGrp="1"/>
          </p:cNvSpPr>
          <p:nvPr>
            <p:ph idx="1"/>
          </p:nvPr>
        </p:nvSpPr>
        <p:spPr/>
        <p:txBody>
          <a:bodyPr>
            <a:normAutofit/>
          </a:bodyPr>
          <a:lstStyle/>
          <a:p>
            <a:r>
              <a:rPr lang="en-IN" sz="2800" b="1" dirty="0"/>
              <a:t>Most of the captured fishes are utilized as food in fresh condition, while several others are distasteful and considered unsuitable for human consumption</a:t>
            </a:r>
          </a:p>
          <a:p>
            <a:r>
              <a:rPr lang="en-IN" sz="2800" b="1" dirty="0"/>
              <a:t> the materials discarded during ﬁsh processing  .Such  inedible fishes and discarded ﬁsh materials form  materials for fish by-product industries</a:t>
            </a:r>
            <a:endParaRPr lang="en-US" sz="2800" b="1" dirty="0"/>
          </a:p>
        </p:txBody>
      </p:sp>
    </p:spTree>
    <p:extLst>
      <p:ext uri="{BB962C8B-B14F-4D97-AF65-F5344CB8AC3E}">
        <p14:creationId xmlns:p14="http://schemas.microsoft.com/office/powerpoint/2010/main" xmlns="" val="66065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DE7C5A-8843-1101-6D7D-E955F6F75449}"/>
              </a:ext>
            </a:extLst>
          </p:cNvPr>
          <p:cNvSpPr>
            <a:spLocks noGrp="1"/>
          </p:cNvSpPr>
          <p:nvPr>
            <p:ph type="title"/>
          </p:nvPr>
        </p:nvSpPr>
        <p:spPr/>
        <p:txBody>
          <a:bodyPr>
            <a:normAutofit/>
          </a:bodyPr>
          <a:lstStyle/>
          <a:p>
            <a:r>
              <a:rPr lang="en-IN" sz="3600" b="1" dirty="0">
                <a:solidFill>
                  <a:srgbClr val="FFC000"/>
                </a:solidFill>
              </a:rPr>
              <a:t>Fish meal </a:t>
            </a:r>
            <a:endParaRPr lang="en-US" sz="3600" b="1" dirty="0">
              <a:solidFill>
                <a:srgbClr val="FFC000"/>
              </a:solidFill>
            </a:endParaRPr>
          </a:p>
        </p:txBody>
      </p:sp>
      <p:sp>
        <p:nvSpPr>
          <p:cNvPr id="3" name="Content Placeholder 2">
            <a:extLst>
              <a:ext uri="{FF2B5EF4-FFF2-40B4-BE49-F238E27FC236}">
                <a16:creationId xmlns:a16="http://schemas.microsoft.com/office/drawing/2014/main" xmlns="" id="{A13A9A41-F95D-172D-77A8-C355BD1D4849}"/>
              </a:ext>
            </a:extLst>
          </p:cNvPr>
          <p:cNvSpPr>
            <a:spLocks noGrp="1"/>
          </p:cNvSpPr>
          <p:nvPr>
            <p:ph idx="1"/>
          </p:nvPr>
        </p:nvSpPr>
        <p:spPr>
          <a:xfrm>
            <a:off x="2956461" y="2164773"/>
            <a:ext cx="6543800" cy="3626428"/>
          </a:xfrm>
        </p:spPr>
        <p:txBody>
          <a:bodyPr>
            <a:normAutofit/>
          </a:bodyPr>
          <a:lstStyle/>
          <a:p>
            <a:pPr marL="0" indent="0">
              <a:buNone/>
            </a:pPr>
            <a:r>
              <a:rPr lang="en-IN" sz="2800" b="1" dirty="0"/>
              <a:t>With a protein content of 60-75%, it is in great demand by manufacturers of animal feed: especially </a:t>
            </a:r>
            <a:r>
              <a:rPr lang="en-IN" sz="2800" b="1" dirty="0" err="1"/>
              <a:t>petfood</a:t>
            </a:r>
            <a:r>
              <a:rPr lang="en-IN" sz="2800" b="1" dirty="0"/>
              <a:t> and aquaculture.</a:t>
            </a:r>
            <a:endParaRPr lang="en-US" sz="2800" b="1" dirty="0"/>
          </a:p>
        </p:txBody>
      </p:sp>
    </p:spTree>
    <p:extLst>
      <p:ext uri="{BB962C8B-B14F-4D97-AF65-F5344CB8AC3E}">
        <p14:creationId xmlns:p14="http://schemas.microsoft.com/office/powerpoint/2010/main" xmlns="" val="158749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C4039-4936-4E9B-B5AF-2ADECF0C9654}"/>
              </a:ext>
            </a:extLst>
          </p:cNvPr>
          <p:cNvSpPr>
            <a:spLocks noGrp="1"/>
          </p:cNvSpPr>
          <p:nvPr>
            <p:ph type="title"/>
          </p:nvPr>
        </p:nvSpPr>
        <p:spPr/>
        <p:txBody>
          <a:bodyPr/>
          <a:lstStyle/>
          <a:p>
            <a:r>
              <a:rPr lang="en-IN" b="1" dirty="0">
                <a:solidFill>
                  <a:srgbClr val="FFFF00"/>
                </a:solidFill>
              </a:rPr>
              <a:t>Fish oil </a:t>
            </a:r>
            <a:endParaRPr lang="en-US" b="1" dirty="0">
              <a:solidFill>
                <a:srgbClr val="FFFF00"/>
              </a:solidFill>
            </a:endParaRPr>
          </a:p>
        </p:txBody>
      </p:sp>
      <p:sp>
        <p:nvSpPr>
          <p:cNvPr id="3" name="Content Placeholder 2">
            <a:extLst>
              <a:ext uri="{FF2B5EF4-FFF2-40B4-BE49-F238E27FC236}">
                <a16:creationId xmlns:a16="http://schemas.microsoft.com/office/drawing/2014/main" xmlns="" id="{35164485-EBAB-B326-FDB8-700533F3FD82}"/>
              </a:ext>
            </a:extLst>
          </p:cNvPr>
          <p:cNvSpPr>
            <a:spLocks noGrp="1"/>
          </p:cNvSpPr>
          <p:nvPr>
            <p:ph idx="1"/>
          </p:nvPr>
        </p:nvSpPr>
        <p:spPr>
          <a:xfrm>
            <a:off x="1141413" y="1509157"/>
            <a:ext cx="7715600" cy="3636818"/>
          </a:xfrm>
        </p:spPr>
        <p:txBody>
          <a:bodyPr>
            <a:normAutofit/>
          </a:bodyPr>
          <a:lstStyle/>
          <a:p>
            <a:pPr marL="0" indent="0">
              <a:buNone/>
            </a:pPr>
            <a:r>
              <a:rPr lang="en-IN" sz="2800" b="1" dirty="0">
                <a:solidFill>
                  <a:srgbClr val="FFFF00"/>
                </a:solidFill>
              </a:rPr>
              <a:t>It is an important source of Omega 3 fatty acids and is used in the production of feed, in pharmacological products, in paints and resins, and also as human food: margarines, pastries or dietary supplements.</a:t>
            </a:r>
            <a:endParaRPr lang="en-US" sz="2800" b="1" dirty="0">
              <a:solidFill>
                <a:srgbClr val="FFFF00"/>
              </a:solidFill>
            </a:endParaRPr>
          </a:p>
        </p:txBody>
      </p:sp>
    </p:spTree>
    <p:extLst>
      <p:ext uri="{BB962C8B-B14F-4D97-AF65-F5344CB8AC3E}">
        <p14:creationId xmlns:p14="http://schemas.microsoft.com/office/powerpoint/2010/main" xmlns="" val="400717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D6A9B-86D3-5B85-957A-FAF89A3E8464}"/>
              </a:ext>
            </a:extLst>
          </p:cNvPr>
          <p:cNvSpPr>
            <a:spLocks noGrp="1"/>
          </p:cNvSpPr>
          <p:nvPr>
            <p:ph type="title"/>
          </p:nvPr>
        </p:nvSpPr>
        <p:spPr/>
        <p:txBody>
          <a:bodyPr/>
          <a:lstStyle/>
          <a:p>
            <a:r>
              <a:rPr lang="en-IN" b="1" dirty="0">
                <a:solidFill>
                  <a:srgbClr val="FFFF00"/>
                </a:solidFill>
              </a:rPr>
              <a:t>Protein </a:t>
            </a:r>
            <a:r>
              <a:rPr lang="en-IN" b="1" dirty="0" err="1">
                <a:solidFill>
                  <a:srgbClr val="FFFF00"/>
                </a:solidFill>
              </a:rPr>
              <a:t>hydrolyzates</a:t>
            </a:r>
            <a:endParaRPr lang="en-US" b="1" dirty="0">
              <a:solidFill>
                <a:srgbClr val="FFFF00"/>
              </a:solidFill>
            </a:endParaRPr>
          </a:p>
        </p:txBody>
      </p:sp>
      <p:sp>
        <p:nvSpPr>
          <p:cNvPr id="3" name="Content Placeholder 2">
            <a:extLst>
              <a:ext uri="{FF2B5EF4-FFF2-40B4-BE49-F238E27FC236}">
                <a16:creationId xmlns:a16="http://schemas.microsoft.com/office/drawing/2014/main" xmlns="" id="{9B88A7A1-E4C8-6E54-BEAB-7E69A64C04C7}"/>
              </a:ext>
            </a:extLst>
          </p:cNvPr>
          <p:cNvSpPr>
            <a:spLocks noGrp="1"/>
          </p:cNvSpPr>
          <p:nvPr>
            <p:ph idx="1"/>
          </p:nvPr>
        </p:nvSpPr>
        <p:spPr/>
        <p:txBody>
          <a:bodyPr>
            <a:normAutofit/>
          </a:bodyPr>
          <a:lstStyle/>
          <a:p>
            <a:pPr marL="0" indent="0">
              <a:buNone/>
            </a:pPr>
            <a:r>
              <a:rPr lang="en-IN" sz="2800" b="1" dirty="0"/>
              <a:t>Their demand has been increasing due to their specific use in human food. While it is true that dairy and vegetable proteins are the most widely used due to their greater availability, fish protein also has its niche in this market.</a:t>
            </a:r>
            <a:endParaRPr lang="en-US" sz="2800" b="1" dirty="0"/>
          </a:p>
        </p:txBody>
      </p:sp>
    </p:spTree>
    <p:extLst>
      <p:ext uri="{BB962C8B-B14F-4D97-AF65-F5344CB8AC3E}">
        <p14:creationId xmlns:p14="http://schemas.microsoft.com/office/powerpoint/2010/main" xmlns="" val="137594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119E2-260C-2B0A-0A10-588CFBFBDE3D}"/>
              </a:ext>
            </a:extLst>
          </p:cNvPr>
          <p:cNvSpPr>
            <a:spLocks noGrp="1"/>
          </p:cNvSpPr>
          <p:nvPr>
            <p:ph type="title"/>
          </p:nvPr>
        </p:nvSpPr>
        <p:spPr/>
        <p:txBody>
          <a:bodyPr/>
          <a:lstStyle/>
          <a:p>
            <a:r>
              <a:rPr lang="en-IN" b="1" dirty="0"/>
              <a:t>Collagen</a:t>
            </a:r>
            <a:endParaRPr lang="en-US" b="1" dirty="0"/>
          </a:p>
        </p:txBody>
      </p:sp>
      <p:sp>
        <p:nvSpPr>
          <p:cNvPr id="3" name="Content Placeholder 2">
            <a:extLst>
              <a:ext uri="{FF2B5EF4-FFF2-40B4-BE49-F238E27FC236}">
                <a16:creationId xmlns:a16="http://schemas.microsoft.com/office/drawing/2014/main" xmlns="" id="{12CCBF85-1072-1BA9-7E4A-1B0BE136DCAD}"/>
              </a:ext>
            </a:extLst>
          </p:cNvPr>
          <p:cNvSpPr>
            <a:spLocks noGrp="1"/>
          </p:cNvSpPr>
          <p:nvPr>
            <p:ph idx="1"/>
          </p:nvPr>
        </p:nvSpPr>
        <p:spPr>
          <a:xfrm>
            <a:off x="287874" y="1719449"/>
            <a:ext cx="9731931" cy="5232564"/>
          </a:xfrm>
        </p:spPr>
        <p:txBody>
          <a:bodyPr>
            <a:normAutofit/>
          </a:bodyPr>
          <a:lstStyle/>
          <a:p>
            <a:r>
              <a:rPr lang="en-IN" sz="2800" b="1" dirty="0"/>
              <a:t>It is the fibrous protein and the main component of the intercellular layers or connective tissues.</a:t>
            </a:r>
          </a:p>
          <a:p>
            <a:r>
              <a:rPr lang="en-IN" sz="2800" b="1" dirty="0"/>
              <a:t> It is used in cosmetics such as wound dressings, and as a food supplement for the prevention and treatment of </a:t>
            </a:r>
            <a:r>
              <a:rPr lang="en-IN" sz="2800" b="1" dirty="0" err="1"/>
              <a:t>osteoarticular</a:t>
            </a:r>
            <a:r>
              <a:rPr lang="en-IN" sz="2800" b="1" dirty="0"/>
              <a:t> problems. </a:t>
            </a:r>
          </a:p>
          <a:p>
            <a:r>
              <a:rPr lang="en-IN" sz="2800" b="1" dirty="0"/>
              <a:t>Marine collagen is extracted from the skin and scales of fish</a:t>
            </a:r>
            <a:endParaRPr lang="en-US" sz="2800" b="1" dirty="0"/>
          </a:p>
        </p:txBody>
      </p:sp>
    </p:spTree>
    <p:extLst>
      <p:ext uri="{BB962C8B-B14F-4D97-AF65-F5344CB8AC3E}">
        <p14:creationId xmlns:p14="http://schemas.microsoft.com/office/powerpoint/2010/main" xmlns="" val="377639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C7E50-4FED-1612-608F-89294EBBD1D5}"/>
              </a:ext>
            </a:extLst>
          </p:cNvPr>
          <p:cNvSpPr>
            <a:spLocks noGrp="1"/>
          </p:cNvSpPr>
          <p:nvPr>
            <p:ph type="title"/>
          </p:nvPr>
        </p:nvSpPr>
        <p:spPr/>
        <p:txBody>
          <a:bodyPr/>
          <a:lstStyle/>
          <a:p>
            <a:r>
              <a:rPr lang="en-IN" b="1" dirty="0" err="1">
                <a:solidFill>
                  <a:srgbClr val="FFFF00"/>
                </a:solidFill>
              </a:rPr>
              <a:t>Gelatin</a:t>
            </a:r>
            <a:r>
              <a:rPr lang="en-IN" dirty="0"/>
              <a:t> </a:t>
            </a:r>
            <a:endParaRPr lang="en-US" dirty="0"/>
          </a:p>
        </p:txBody>
      </p:sp>
      <p:sp>
        <p:nvSpPr>
          <p:cNvPr id="3" name="Content Placeholder 2">
            <a:extLst>
              <a:ext uri="{FF2B5EF4-FFF2-40B4-BE49-F238E27FC236}">
                <a16:creationId xmlns:a16="http://schemas.microsoft.com/office/drawing/2014/main" xmlns="" id="{E9E88867-C0E1-CAA1-E1C2-234AB61A4EF4}"/>
              </a:ext>
            </a:extLst>
          </p:cNvPr>
          <p:cNvSpPr>
            <a:spLocks noGrp="1"/>
          </p:cNvSpPr>
          <p:nvPr>
            <p:ph idx="1"/>
          </p:nvPr>
        </p:nvSpPr>
        <p:spPr>
          <a:xfrm>
            <a:off x="680357" y="1917370"/>
            <a:ext cx="10905155" cy="4331030"/>
          </a:xfrm>
        </p:spPr>
        <p:txBody>
          <a:bodyPr/>
          <a:lstStyle/>
          <a:p>
            <a:r>
              <a:rPr lang="en-IN" b="1" dirty="0"/>
              <a:t>It is used as a stabilizer and emulsifier in the food industry, as an encapsulation excipient in the pharmaceutical industry and also for the manufacture of photographic films, graphic films and X-ray films.</a:t>
            </a:r>
          </a:p>
          <a:p>
            <a:r>
              <a:rPr lang="en-IN" b="1" dirty="0"/>
              <a:t>it can serve as a support material for the implantation of stem cells.</a:t>
            </a:r>
            <a:endParaRPr lang="en-US" b="1" dirty="0"/>
          </a:p>
        </p:txBody>
      </p:sp>
    </p:spTree>
    <p:extLst>
      <p:ext uri="{BB962C8B-B14F-4D97-AF65-F5344CB8AC3E}">
        <p14:creationId xmlns:p14="http://schemas.microsoft.com/office/powerpoint/2010/main" xmlns="" val="2188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2C0F7-BB3C-00A1-468F-0D7A1896A819}"/>
              </a:ext>
            </a:extLst>
          </p:cNvPr>
          <p:cNvSpPr>
            <a:spLocks noGrp="1"/>
          </p:cNvSpPr>
          <p:nvPr>
            <p:ph type="title"/>
          </p:nvPr>
        </p:nvSpPr>
        <p:spPr/>
        <p:txBody>
          <a:bodyPr/>
          <a:lstStyle/>
          <a:p>
            <a:r>
              <a:rPr lang="en-IN" b="1" dirty="0" err="1"/>
              <a:t>Chitoson</a:t>
            </a:r>
            <a:endParaRPr lang="en-US" b="1" dirty="0"/>
          </a:p>
        </p:txBody>
      </p:sp>
      <p:sp>
        <p:nvSpPr>
          <p:cNvPr id="3" name="Content Placeholder 2">
            <a:extLst>
              <a:ext uri="{FF2B5EF4-FFF2-40B4-BE49-F238E27FC236}">
                <a16:creationId xmlns:a16="http://schemas.microsoft.com/office/drawing/2014/main" xmlns="" id="{E56984F0-955D-8FB1-7788-76992B8CC921}"/>
              </a:ext>
            </a:extLst>
          </p:cNvPr>
          <p:cNvSpPr>
            <a:spLocks noGrp="1"/>
          </p:cNvSpPr>
          <p:nvPr>
            <p:ph idx="1"/>
          </p:nvPr>
        </p:nvSpPr>
        <p:spPr/>
        <p:txBody>
          <a:bodyPr/>
          <a:lstStyle/>
          <a:p>
            <a:r>
              <a:rPr lang="en-IN" dirty="0"/>
              <a:t>. </a:t>
            </a:r>
            <a:r>
              <a:rPr lang="en-IN" sz="2400" b="1" dirty="0">
                <a:solidFill>
                  <a:schemeClr val="accent3"/>
                </a:solidFill>
              </a:rPr>
              <a:t>It is found in the exoskeleton of arthropods such as shrimp, prawns, and crabs (and also in fungi and algae). Industries such as textiles, food processing, and wastewater treatment</a:t>
            </a:r>
          </a:p>
          <a:p>
            <a:r>
              <a:rPr lang="en-IN" sz="2400" b="1" dirty="0">
                <a:solidFill>
                  <a:schemeClr val="accent3"/>
                </a:solidFill>
              </a:rPr>
              <a:t>Is also demanded in the cosmetic product development industry, and is used in pills for weight reduction and in regenerative and anti-inflammatory medicine, among others</a:t>
            </a:r>
            <a:endParaRPr lang="en-US" sz="2400" b="1" dirty="0">
              <a:solidFill>
                <a:schemeClr val="accent3"/>
              </a:solidFill>
            </a:endParaRPr>
          </a:p>
        </p:txBody>
      </p:sp>
    </p:spTree>
    <p:extLst>
      <p:ext uri="{BB962C8B-B14F-4D97-AF65-F5344CB8AC3E}">
        <p14:creationId xmlns:p14="http://schemas.microsoft.com/office/powerpoint/2010/main" xmlns="" val="5075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CF1A0-2A10-E1A3-4076-620822DBFE86}"/>
              </a:ext>
            </a:extLst>
          </p:cNvPr>
          <p:cNvSpPr>
            <a:spLocks noGrp="1"/>
          </p:cNvSpPr>
          <p:nvPr>
            <p:ph type="title"/>
          </p:nvPr>
        </p:nvSpPr>
        <p:spPr/>
        <p:txBody>
          <a:bodyPr/>
          <a:lstStyle/>
          <a:p>
            <a:r>
              <a:rPr lang="en-IN" dirty="0">
                <a:solidFill>
                  <a:srgbClr val="FFFF00"/>
                </a:solidFill>
              </a:rPr>
              <a:t>Others</a:t>
            </a:r>
            <a:r>
              <a:rPr lang="en-IN" dirty="0"/>
              <a:t> </a:t>
            </a:r>
            <a:endParaRPr lang="en-US" dirty="0"/>
          </a:p>
        </p:txBody>
      </p:sp>
      <p:sp>
        <p:nvSpPr>
          <p:cNvPr id="3" name="Content Placeholder 2">
            <a:extLst>
              <a:ext uri="{FF2B5EF4-FFF2-40B4-BE49-F238E27FC236}">
                <a16:creationId xmlns:a16="http://schemas.microsoft.com/office/drawing/2014/main" xmlns="" id="{D4217212-A901-E92A-9A27-E676BB3F15F1}"/>
              </a:ext>
            </a:extLst>
          </p:cNvPr>
          <p:cNvSpPr>
            <a:spLocks noGrp="1"/>
          </p:cNvSpPr>
          <p:nvPr>
            <p:ph idx="1"/>
          </p:nvPr>
        </p:nvSpPr>
        <p:spPr/>
        <p:txBody>
          <a:bodyPr>
            <a:normAutofit fontScale="92500" lnSpcReduction="10000"/>
          </a:bodyPr>
          <a:lstStyle/>
          <a:p>
            <a:r>
              <a:rPr lang="en-IN" sz="2800" b="1" dirty="0">
                <a:solidFill>
                  <a:schemeClr val="accent3">
                    <a:lumMod val="60000"/>
                    <a:lumOff val="40000"/>
                  </a:schemeClr>
                </a:solidFill>
              </a:rPr>
              <a:t>Leather, fertilizers, biodiesel fuel and more recently plastic substitutes are also industrially produced from the remains of the fish processing for human consumption –especially viscera, skins, scales and bones</a:t>
            </a:r>
          </a:p>
          <a:p>
            <a:r>
              <a:rPr lang="en-IN" sz="2800" b="1" dirty="0">
                <a:solidFill>
                  <a:schemeClr val="accent3">
                    <a:lumMod val="60000"/>
                    <a:lumOff val="40000"/>
                  </a:schemeClr>
                </a:solidFill>
              </a:rPr>
              <a:t> very recent use of Tilapia skin is its effective application for the treatment of burns. As it has a high collagen content and a similar structure to human skin, it helps to regenerate tissue through temporary grafts</a:t>
            </a:r>
            <a:r>
              <a:rPr lang="en-IN" dirty="0"/>
              <a:t>.</a:t>
            </a:r>
            <a:endParaRPr lang="en-US" dirty="0"/>
          </a:p>
        </p:txBody>
      </p:sp>
    </p:spTree>
    <p:extLst>
      <p:ext uri="{BB962C8B-B14F-4D97-AF65-F5344CB8AC3E}">
        <p14:creationId xmlns:p14="http://schemas.microsoft.com/office/powerpoint/2010/main" xmlns="" val="1575140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Custom</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Mesh</vt:lpstr>
      <vt:lpstr>               Fish byproducts </vt:lpstr>
      <vt:lpstr>Introduction </vt:lpstr>
      <vt:lpstr>Fish meal </vt:lpstr>
      <vt:lpstr>Fish oil </vt:lpstr>
      <vt:lpstr>Protein hydrolyzates</vt:lpstr>
      <vt:lpstr>Collagen</vt:lpstr>
      <vt:lpstr>Gelatin </vt:lpstr>
      <vt:lpstr>Chitoson</vt:lpstr>
      <vt:lpstr>Others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byproducts</dc:title>
  <dc:creator>Padmaja Bunga</dc:creator>
  <cp:lastModifiedBy>MYPC</cp:lastModifiedBy>
  <cp:revision>5</cp:revision>
  <dcterms:created xsi:type="dcterms:W3CDTF">2024-06-22T04:57:52Z</dcterms:created>
  <dcterms:modified xsi:type="dcterms:W3CDTF">2024-06-24T11:16:05Z</dcterms:modified>
</cp:coreProperties>
</file>