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60" r:id="rId4"/>
    <p:sldId id="258" r:id="rId5"/>
    <p:sldId id="261" r:id="rId6"/>
    <p:sldId id="262" r:id="rId7"/>
    <p:sldId id="263" r:id="rId8"/>
    <p:sldId id="264" r:id="rId9"/>
    <p:sldId id="265" r:id="rId10"/>
    <p:sldId id="266" r:id="rId11"/>
    <p:sldId id="267"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798" y="-96"/>
      </p:cViewPr>
      <p:guideLst>
        <p:guide orient="horz" pos="2160"/>
        <p:guide pos="384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915128" y="1788454"/>
            <a:ext cx="8361229" cy="2098226"/>
          </a:xfrm>
        </p:spPr>
        <p:txBody>
          <a:bodyPr anchor="b">
            <a:noAutofit/>
          </a:bodyPr>
          <a:lstStyle>
            <a:lvl1pPr algn="ctr">
              <a:defRPr sz="7200" cap="all" baseline="0">
                <a:solidFill>
                  <a:schemeClr val="tx2"/>
                </a:solidFill>
              </a:defRPr>
            </a:lvl1pPr>
          </a:lstStyle>
          <a:p>
            <a:r>
              <a:rPr lang="en-US"/>
              <a:t>Click to edit Master title style</a:t>
            </a:r>
            <a:endParaRPr lang="en-US" dirty="0"/>
          </a:p>
        </p:txBody>
      </p:sp>
      <p:sp>
        <p:nvSpPr>
          <p:cNvPr id="3" name="Subtitle 2"/>
          <p:cNvSpPr>
            <a:spLocks noGrp="1"/>
          </p:cNvSpPr>
          <p:nvPr>
            <p:ph type="subTitle" idx="1"/>
          </p:nvPr>
        </p:nvSpPr>
        <p:spPr>
          <a:xfrm>
            <a:off x="2679906" y="3956279"/>
            <a:ext cx="6831673" cy="1086237"/>
          </a:xfrm>
        </p:spPr>
        <p:txBody>
          <a:bodyPr>
            <a:normAutofit/>
          </a:bodyPr>
          <a:lstStyle>
            <a:lvl1pPr marL="0" indent="0" algn="ctr">
              <a:lnSpc>
                <a:spcPct val="112000"/>
              </a:lnSpc>
              <a:spcBef>
                <a:spcPts val="0"/>
              </a:spcBef>
              <a:spcAft>
                <a:spcPts val="0"/>
              </a:spcAft>
              <a:buNone/>
              <a:defRPr sz="23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752858" y="6453386"/>
            <a:ext cx="1607944" cy="404614"/>
          </a:xfrm>
        </p:spPr>
        <p:txBody>
          <a:bodyPr/>
          <a:lstStyle>
            <a:lvl1pPr>
              <a:defRPr baseline="0">
                <a:solidFill>
                  <a:schemeClr val="tx2"/>
                </a:solidFill>
              </a:defRPr>
            </a:lvl1pPr>
          </a:lstStyle>
          <a:p>
            <a:fld id="{87DE6118-2437-4B30-8E3C-4D2BE6020583}" type="datetimeFigureOut">
              <a:rPr lang="en-US" dirty="0"/>
              <a:pPr/>
              <a:t>6/24/2024</a:t>
            </a:fld>
            <a:endParaRPr lang="en-US" dirty="0"/>
          </a:p>
        </p:txBody>
      </p:sp>
      <p:sp>
        <p:nvSpPr>
          <p:cNvPr id="5" name="Footer Placeholder 4"/>
          <p:cNvSpPr>
            <a:spLocks noGrp="1"/>
          </p:cNvSpPr>
          <p:nvPr>
            <p:ph type="ftr" sz="quarter" idx="11"/>
          </p:nvPr>
        </p:nvSpPr>
        <p:spPr>
          <a:xfrm>
            <a:off x="2584054" y="6453386"/>
            <a:ext cx="7023377" cy="404614"/>
          </a:xfrm>
        </p:spPr>
        <p:txBody>
          <a:bodyPr/>
          <a:lstStyle>
            <a:lvl1pPr algn="ctr">
              <a:defRPr baseline="0">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baseline="0">
                <a:solidFill>
                  <a:schemeClr val="tx2"/>
                </a:solidFill>
              </a:defRPr>
            </a:lvl1pPr>
          </a:lstStyle>
          <a:p>
            <a:fld id="{69E57DC2-970A-4B3E-BB1C-7A09969E49DF}" type="slidenum">
              <a:rPr lang="en-US" dirty="0"/>
              <a:pPr/>
              <a:t>‹#›</a:t>
            </a:fld>
            <a:endParaRPr lang="en-US" dirty="0"/>
          </a:p>
        </p:txBody>
      </p:sp>
      <p:grpSp>
        <p:nvGrpSpPr>
          <p:cNvPr id="7" name="Group 6"/>
          <p:cNvGrpSpPr/>
          <p:nvPr/>
        </p:nvGrpSpPr>
        <p:grpSpPr>
          <a:xfrm>
            <a:off x="752858" y="744469"/>
            <a:ext cx="10674117" cy="5349671"/>
            <a:chOff x="752858" y="744469"/>
            <a:chExt cx="10674117" cy="5349671"/>
          </a:xfrm>
        </p:grpSpPr>
        <p:sp>
          <p:nvSpPr>
            <p:cNvPr id="11" name="Freeform 6"/>
            <p:cNvSpPr/>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1371600" y="2295525"/>
            <a:ext cx="9601200" cy="357187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pPr/>
              <a:t>6/24/2024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96561" y="624156"/>
            <a:ext cx="1565766" cy="5243244"/>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371600" y="624156"/>
            <a:ext cx="8179641" cy="524324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pPr/>
              <a:t>6/24/2024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pPr/>
              <a:t>6/24/2024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65025" y="1301360"/>
            <a:ext cx="9612971" cy="2852737"/>
          </a:xfrm>
        </p:spPr>
        <p:txBody>
          <a:bodyPr anchor="b">
            <a:normAutofit/>
          </a:bodyPr>
          <a:lstStyle>
            <a:lvl1pPr algn="r">
              <a:defRPr sz="7200" cap="all" baseline="0">
                <a:solidFill>
                  <a:schemeClr val="tx2"/>
                </a:solidFill>
              </a:defRPr>
            </a:lvl1pPr>
          </a:lstStyle>
          <a:p>
            <a:r>
              <a:rPr lang="en-US"/>
              <a:t>Click to edit Master title style</a:t>
            </a:r>
            <a:endParaRPr lang="en-US" dirty="0"/>
          </a:p>
        </p:txBody>
      </p:sp>
      <p:sp>
        <p:nvSpPr>
          <p:cNvPr id="3" name="Text Placeholder 2"/>
          <p:cNvSpPr>
            <a:spLocks noGrp="1"/>
          </p:cNvSpPr>
          <p:nvPr>
            <p:ph type="body" idx="1"/>
          </p:nvPr>
        </p:nvSpPr>
        <p:spPr>
          <a:xfrm>
            <a:off x="765025" y="4216328"/>
            <a:ext cx="9612971" cy="1143324"/>
          </a:xfrm>
        </p:spPr>
        <p:txBody>
          <a:bodyPr/>
          <a:lstStyle>
            <a:lvl1pPr marL="0" indent="0" algn="r">
              <a:lnSpc>
                <a:spcPct val="112000"/>
              </a:lnSpc>
              <a:spcBef>
                <a:spcPts val="0"/>
              </a:spcBef>
              <a:spcAft>
                <a:spcPts val="0"/>
              </a:spcAft>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738908" y="6453386"/>
            <a:ext cx="1622409" cy="404614"/>
          </a:xfrm>
        </p:spPr>
        <p:txBody>
          <a:bodyPr/>
          <a:lstStyle>
            <a:lvl1pPr>
              <a:defRPr>
                <a:solidFill>
                  <a:schemeClr val="tx2"/>
                </a:solidFill>
              </a:defRPr>
            </a:lvl1pPr>
          </a:lstStyle>
          <a:p>
            <a:fld id="{87DE6118-2437-4B30-8E3C-4D2BE6020583}" type="datetimeFigureOut">
              <a:rPr lang="en-US" dirty="0"/>
              <a:pPr/>
              <a:t>6/24/2024</a:t>
            </a:fld>
            <a:endParaRPr lang="en-US" dirty="0"/>
          </a:p>
        </p:txBody>
      </p:sp>
      <p:sp>
        <p:nvSpPr>
          <p:cNvPr id="5" name="Footer Placeholder 4"/>
          <p:cNvSpPr>
            <a:spLocks noGrp="1"/>
          </p:cNvSpPr>
          <p:nvPr>
            <p:ph type="ftr" sz="quarter" idx="11"/>
          </p:nvPr>
        </p:nvSpPr>
        <p:spPr>
          <a:xfrm>
            <a:off x="2584312" y="6453386"/>
            <a:ext cx="7023377" cy="404614"/>
          </a:xfrm>
        </p:spPr>
        <p:txBody>
          <a:bodyPr/>
          <a:lstStyle>
            <a:lvl1pPr algn="ctr">
              <a:defRPr>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7" name="Freeform 6"/>
          <p:cNvSpPr/>
          <p:nvPr/>
        </p:nvSpPr>
        <p:spPr bwMode="auto">
          <a:xfrm>
            <a:off x="8151962" y="1685652"/>
            <a:ext cx="3275013"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tx2"/>
          </a:solidFill>
          <a:ln w="0">
            <a:noFill/>
            <a:prstDash val="solid"/>
            <a:round/>
            <a:headEnd/>
            <a:tailEnd/>
          </a:ln>
        </p:spPr>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n-US"/>
              <a:t>Click to edit Master title style</a:t>
            </a:r>
            <a:endParaRPr lang="en-US" dirty="0"/>
          </a:p>
        </p:txBody>
      </p:sp>
      <p:sp>
        <p:nvSpPr>
          <p:cNvPr id="3" name="Content Placeholder 2"/>
          <p:cNvSpPr>
            <a:spLocks noGrp="1"/>
          </p:cNvSpPr>
          <p:nvPr>
            <p:ph sz="half" idx="1"/>
          </p:nvPr>
        </p:nvSpPr>
        <p:spPr>
          <a:xfrm>
            <a:off x="1371600" y="2285999"/>
            <a:ext cx="4447786"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525403" y="2285999"/>
            <a:ext cx="4447786"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7DE6118-2437-4B30-8E3C-4D2BE6020583}" type="datetimeFigureOut">
              <a:rPr lang="en-US" dirty="0"/>
              <a:pPr/>
              <a:t>6/24/2024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9E57DC2-970A-4B3E-BB1C-7A09969E49DF}"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1485900"/>
          </a:xfrm>
        </p:spPr>
        <p:txBody>
          <a:bodyPr/>
          <a:lstStyle>
            <a:lvl1pPr>
              <a:defRPr>
                <a:solidFill>
                  <a:schemeClr val="tx2"/>
                </a:solidFill>
              </a:defRPr>
            </a:lvl1pPr>
          </a:lstStyle>
          <a:p>
            <a:r>
              <a:rPr lang="en-US"/>
              <a:t>Click to edit Master title style</a:t>
            </a:r>
            <a:endParaRPr lang="en-US" dirty="0"/>
          </a:p>
        </p:txBody>
      </p:sp>
      <p:sp>
        <p:nvSpPr>
          <p:cNvPr id="3" name="Text Placeholder 2"/>
          <p:cNvSpPr>
            <a:spLocks noGrp="1"/>
          </p:cNvSpPr>
          <p:nvPr>
            <p:ph type="body" idx="1"/>
          </p:nvPr>
        </p:nvSpPr>
        <p:spPr>
          <a:xfrm>
            <a:off x="1371600"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371600"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525014"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525014"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7DE6118-2437-4B30-8E3C-4D2BE6020583}" type="datetimeFigureOut">
              <a:rPr lang="en-US" dirty="0"/>
              <a:pPr/>
              <a:t>6/24/2024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9E57DC2-970A-4B3E-BB1C-7A09969E49DF}"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7DE6118-2437-4B30-8E3C-4D2BE6020583}" type="datetimeFigureOut">
              <a:rPr lang="en-US" dirty="0"/>
              <a:pPr/>
              <a:t>6/24/2024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9E57DC2-970A-4B3E-BB1C-7A09969E49DF}"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7DE6118-2437-4B30-8E3C-4D2BE6020583}" type="datetimeFigureOut">
              <a:rPr lang="en-US" dirty="0"/>
              <a:pPr/>
              <a:t>6/24/2024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9E57DC2-970A-4B3E-BB1C-7A09969E49DF}"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Autofit/>
          </a:bodyPr>
          <a:lstStyle>
            <a:lvl1pPr>
              <a:lnSpc>
                <a:spcPct val="84000"/>
              </a:lnSpc>
              <a:defRPr sz="4800" baseline="0">
                <a:solidFill>
                  <a:schemeClr val="tx2"/>
                </a:solidFill>
              </a:defRPr>
            </a:lvl1pPr>
          </a:lstStyle>
          <a:p>
            <a:r>
              <a:rPr lang="en-US"/>
              <a:t>Click to edit Master title style</a:t>
            </a:r>
            <a:endParaRPr lang="en-US" dirty="0"/>
          </a:p>
        </p:txBody>
      </p:sp>
      <p:sp>
        <p:nvSpPr>
          <p:cNvPr id="3" name="Content Placeholder 2"/>
          <p:cNvSpPr>
            <a:spLocks noGrp="1"/>
          </p:cNvSpPr>
          <p:nvPr>
            <p:ph idx="1"/>
          </p:nvPr>
        </p:nvSpPr>
        <p:spPr>
          <a:xfrm>
            <a:off x="6256020" y="685801"/>
            <a:ext cx="5212080" cy="5175250"/>
          </a:xfrm>
        </p:spPr>
        <p:txBody>
          <a:bodyPr/>
          <a:lstStyle>
            <a:lvl1pPr>
              <a:defRPr sz="2000"/>
            </a:lvl1pPr>
            <a:lvl2pPr>
              <a:defRPr sz="2000"/>
            </a:lvl2pPr>
            <a:lvl3pPr>
              <a:defRPr sz="1800"/>
            </a:lvl3pPr>
            <a:lvl4pPr>
              <a:defRPr sz="18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23900" y="2856344"/>
            <a:ext cx="3855720" cy="3011056"/>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7DE6118-2437-4B30-8E3C-4D2BE6020583}" type="datetimeFigureOut">
              <a:rPr lang="en-US" dirty="0"/>
              <a:pPr/>
              <a:t>6/24/2024</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9" name="Rectangle 8"/>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rmAutofit/>
          </a:bodyPr>
          <a:lstStyle>
            <a:lvl1pPr>
              <a:lnSpc>
                <a:spcPct val="84000"/>
              </a:lnSpc>
              <a:defRPr sz="4800" baseline="0"/>
            </a:lvl1pPr>
          </a:lstStyle>
          <a:p>
            <a:r>
              <a:rPr lang="en-US"/>
              <a:t>Click to edit Master title style</a:t>
            </a:r>
            <a:endParaRPr lang="en-US" dirty="0"/>
          </a:p>
        </p:txBody>
      </p:sp>
      <p:sp>
        <p:nvSpPr>
          <p:cNvPr id="3" name="Picture Placeholder 2"/>
          <p:cNvSpPr>
            <a:spLocks noGrp="1" noChangeAspect="1"/>
          </p:cNvSpPr>
          <p:nvPr>
            <p:ph type="pic" idx="1"/>
          </p:nvPr>
        </p:nvSpPr>
        <p:spPr>
          <a:xfrm>
            <a:off x="5532120" y="0"/>
            <a:ext cx="6659880" cy="6857999"/>
          </a:xfrm>
        </p:spPr>
        <p:txBody>
          <a:bodyPr anchor="t">
            <a:normAutofit/>
          </a:bodyPr>
          <a:lstStyle>
            <a:lvl1pPr marL="0" indent="0">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723900" y="2855968"/>
            <a:ext cx="3855720" cy="3011432"/>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7DE6118-2437-4B30-8E3C-4D2BE6020583}" type="datetimeFigureOut">
              <a:rPr lang="en-US" dirty="0"/>
              <a:pPr/>
              <a:t>6/24/2024</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9" name="Rectangle 8"/>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71600" y="685800"/>
            <a:ext cx="9601200" cy="14859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371600" y="2286000"/>
            <a:ext cx="9601200" cy="35814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390650" y="6453386"/>
            <a:ext cx="1204572" cy="404614"/>
          </a:xfrm>
          <a:prstGeom prst="rect">
            <a:avLst/>
          </a:prstGeom>
        </p:spPr>
        <p:txBody>
          <a:bodyPr vert="horz" lIns="91440" tIns="45720" rIns="91440" bIns="45720" rtlCol="0" anchor="ctr"/>
          <a:lstStyle>
            <a:lvl1pPr algn="l">
              <a:defRPr sz="1200" baseline="0">
                <a:solidFill>
                  <a:schemeClr val="tx2"/>
                </a:solidFill>
              </a:defRPr>
            </a:lvl1pPr>
          </a:lstStyle>
          <a:p>
            <a:fld id="{87DE6118-2437-4B30-8E3C-4D2BE6020583}" type="datetimeFigureOut">
              <a:rPr lang="en-US" dirty="0"/>
              <a:pPr/>
              <a:t>6/24/2024</a:t>
            </a:fld>
            <a:endParaRPr lang="en-US" dirty="0"/>
          </a:p>
        </p:txBody>
      </p:sp>
      <p:sp>
        <p:nvSpPr>
          <p:cNvPr id="5" name="Footer Placeholder 4"/>
          <p:cNvSpPr>
            <a:spLocks noGrp="1"/>
          </p:cNvSpPr>
          <p:nvPr>
            <p:ph type="ftr" sz="quarter" idx="3"/>
          </p:nvPr>
        </p:nvSpPr>
        <p:spPr>
          <a:xfrm>
            <a:off x="2893564" y="6453386"/>
            <a:ext cx="6280830" cy="404614"/>
          </a:xfrm>
          <a:prstGeom prst="rect">
            <a:avLst/>
          </a:prstGeom>
        </p:spPr>
        <p:txBody>
          <a:bodyPr vert="horz" lIns="91440" tIns="45720" rIns="91440" bIns="45720" rtlCol="0" anchor="ctr"/>
          <a:lstStyle>
            <a:lvl1pPr algn="l">
              <a:defRPr sz="1200" baseline="0">
                <a:solidFill>
                  <a:schemeClr val="tx2"/>
                </a:solidFill>
              </a:defRPr>
            </a:lvl1pPr>
          </a:lstStyle>
          <a:p>
            <a:endParaRPr lang="en-US" dirty="0"/>
          </a:p>
        </p:txBody>
      </p:sp>
      <p:sp>
        <p:nvSpPr>
          <p:cNvPr id="6" name="Slide Number Placeholder 5"/>
          <p:cNvSpPr>
            <a:spLocks noGrp="1"/>
          </p:cNvSpPr>
          <p:nvPr>
            <p:ph type="sldNum" sz="quarter" idx="4"/>
          </p:nvPr>
        </p:nvSpPr>
        <p:spPr>
          <a:xfrm>
            <a:off x="9472736" y="6453386"/>
            <a:ext cx="1596292" cy="404614"/>
          </a:xfrm>
          <a:prstGeom prst="rect">
            <a:avLst/>
          </a:prstGeom>
        </p:spPr>
        <p:txBody>
          <a:bodyPr vert="horz" lIns="91440" tIns="45720" rIns="91440" bIns="45720" rtlCol="0" anchor="ctr"/>
          <a:lstStyle>
            <a:lvl1pPr algn="r">
              <a:defRPr sz="1200" baseline="0">
                <a:solidFill>
                  <a:schemeClr val="tx2"/>
                </a:solidFill>
              </a:defRPr>
            </a:lvl1pPr>
          </a:lstStyle>
          <a:p>
            <a:fld id="{69E57DC2-970A-4B3E-BB1C-7A09969E49DF}" type="slidenum">
              <a:rPr lang="en-US" dirty="0"/>
              <a:pPr/>
              <a:t>‹#›</a:t>
            </a:fld>
            <a:endParaRPr lang="en-US" dirty="0"/>
          </a:p>
        </p:txBody>
      </p:sp>
      <p:sp>
        <p:nvSpPr>
          <p:cNvPr id="9" name="Rectangle 8"/>
          <p:cNvSpPr/>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xmlns="">
        <p15:guide id="3" orient="horz" pos="1368">
          <p15:clr>
            <a:srgbClr val="F26B43"/>
          </p15:clr>
        </p15:guide>
        <p15:guide id="4" orient="horz" pos="1440">
          <p15:clr>
            <a:srgbClr val="F26B43"/>
          </p15:clr>
        </p15:guide>
        <p15:guide id="6" orient="horz" pos="3696">
          <p15:clr>
            <a:srgbClr val="F26B43"/>
          </p15:clr>
        </p15:guide>
        <p15:guide id="7" orient="horz" pos="432">
          <p15:clr>
            <a:srgbClr val="F26B43"/>
          </p15:clr>
        </p15:guide>
        <p15:guide id="8" orient="horz" pos="1512">
          <p15:clr>
            <a:srgbClr val="F26B43"/>
          </p15:clr>
        </p15:guide>
        <p15:guide id="9" pos="6912">
          <p15:clr>
            <a:srgbClr val="F26B43"/>
          </p15:clr>
        </p15:guide>
        <p15:guide id="10" pos="936">
          <p15:clr>
            <a:srgbClr val="F26B43"/>
          </p15:clr>
        </p15:guide>
        <p15:guide id="11" pos="864">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585C23F-6B26-038D-5F12-2CF14256252F}"/>
              </a:ext>
            </a:extLst>
          </p:cNvPr>
          <p:cNvSpPr>
            <a:spLocks noGrp="1"/>
          </p:cNvSpPr>
          <p:nvPr>
            <p:ph type="ctrTitle"/>
          </p:nvPr>
        </p:nvSpPr>
        <p:spPr/>
        <p:txBody>
          <a:bodyPr/>
          <a:lstStyle/>
          <a:p>
            <a:r>
              <a:rPr lang="en-IN" dirty="0"/>
              <a:t>Methods Fish preservation </a:t>
            </a:r>
            <a:endParaRPr lang="en-US" dirty="0"/>
          </a:p>
        </p:txBody>
      </p:sp>
      <p:sp>
        <p:nvSpPr>
          <p:cNvPr id="3" name="Subtitle 2">
            <a:extLst>
              <a:ext uri="{FF2B5EF4-FFF2-40B4-BE49-F238E27FC236}">
                <a16:creationId xmlns:a16="http://schemas.microsoft.com/office/drawing/2014/main" xmlns="" id="{2D90A85F-35BD-B3BF-F6BB-35615F53ADA1}"/>
              </a:ext>
            </a:extLst>
          </p:cNvPr>
          <p:cNvSpPr>
            <a:spLocks noGrp="1"/>
          </p:cNvSpPr>
          <p:nvPr>
            <p:ph type="subTitle" idx="1"/>
          </p:nvPr>
        </p:nvSpPr>
        <p:spPr/>
        <p:txBody>
          <a:bodyPr>
            <a:normAutofit fontScale="92500" lnSpcReduction="10000"/>
          </a:bodyPr>
          <a:lstStyle/>
          <a:p>
            <a:r>
              <a:rPr lang="en-IN" dirty="0"/>
              <a:t>By </a:t>
            </a:r>
          </a:p>
          <a:p>
            <a:r>
              <a:rPr lang="en-IN" dirty="0" err="1"/>
              <a:t>Dr.</a:t>
            </a:r>
            <a:r>
              <a:rPr lang="en-IN" dirty="0"/>
              <a:t> K. </a:t>
            </a:r>
            <a:r>
              <a:rPr lang="en-IN" dirty="0" err="1"/>
              <a:t>Usha</a:t>
            </a:r>
            <a:r>
              <a:rPr lang="en-IN" dirty="0"/>
              <a:t> Rani </a:t>
            </a:r>
          </a:p>
          <a:p>
            <a:r>
              <a:rPr lang="en-IN" dirty="0"/>
              <a:t>DNR. College </a:t>
            </a:r>
            <a:endParaRPr lang="en-US" dirty="0"/>
          </a:p>
        </p:txBody>
      </p:sp>
    </p:spTree>
    <p:extLst>
      <p:ext uri="{BB962C8B-B14F-4D97-AF65-F5344CB8AC3E}">
        <p14:creationId xmlns:p14="http://schemas.microsoft.com/office/powerpoint/2010/main" xmlns="" val="68345313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F9C429E-4632-6C65-D61A-711255893132}"/>
              </a:ext>
            </a:extLst>
          </p:cNvPr>
          <p:cNvSpPr>
            <a:spLocks noGrp="1"/>
          </p:cNvSpPr>
          <p:nvPr>
            <p:ph type="title"/>
          </p:nvPr>
        </p:nvSpPr>
        <p:spPr/>
        <p:txBody>
          <a:bodyPr/>
          <a:lstStyle/>
          <a:p>
            <a:r>
              <a:rPr lang="en-IN" dirty="0"/>
              <a:t>Smoking</a:t>
            </a:r>
            <a:endParaRPr lang="en-US" dirty="0"/>
          </a:p>
        </p:txBody>
      </p:sp>
      <p:sp>
        <p:nvSpPr>
          <p:cNvPr id="3" name="Content Placeholder 2">
            <a:extLst>
              <a:ext uri="{FF2B5EF4-FFF2-40B4-BE49-F238E27FC236}">
                <a16:creationId xmlns:a16="http://schemas.microsoft.com/office/drawing/2014/main" xmlns="" id="{430BF986-39BE-EF6E-AD9F-A6C663288D34}"/>
              </a:ext>
            </a:extLst>
          </p:cNvPr>
          <p:cNvSpPr>
            <a:spLocks noGrp="1"/>
          </p:cNvSpPr>
          <p:nvPr>
            <p:ph idx="1"/>
          </p:nvPr>
        </p:nvSpPr>
        <p:spPr>
          <a:xfrm>
            <a:off x="1371600" y="2286000"/>
            <a:ext cx="7522523" cy="3581400"/>
          </a:xfrm>
        </p:spPr>
        <p:txBody>
          <a:bodyPr>
            <a:normAutofit/>
          </a:bodyPr>
          <a:lstStyle/>
          <a:p>
            <a:r>
              <a:rPr lang="en-IN" sz="2800" b="1" dirty="0">
                <a:solidFill>
                  <a:schemeClr val="accent6">
                    <a:lumMod val="50000"/>
                  </a:schemeClr>
                </a:solidFill>
              </a:rPr>
              <a:t>The process wherein fishes are preserved by the treatment of wooden smoke is referred to as smoking</a:t>
            </a:r>
          </a:p>
          <a:p>
            <a:r>
              <a:rPr lang="en-IN" sz="2800" b="1" dirty="0">
                <a:solidFill>
                  <a:schemeClr val="accent6">
                    <a:lumMod val="50000"/>
                  </a:schemeClr>
                </a:solidFill>
              </a:rPr>
              <a:t>While using this technique the temperature of smoke and its rate of movement should be controlled</a:t>
            </a:r>
            <a:endParaRPr lang="en-US" sz="2800" b="1" dirty="0">
              <a:solidFill>
                <a:schemeClr val="accent6">
                  <a:lumMod val="50000"/>
                </a:schemeClr>
              </a:solidFill>
            </a:endParaRPr>
          </a:p>
        </p:txBody>
      </p:sp>
      <p:pic>
        <p:nvPicPr>
          <p:cNvPr id="4" name="Picture 4">
            <a:extLst>
              <a:ext uri="{FF2B5EF4-FFF2-40B4-BE49-F238E27FC236}">
                <a16:creationId xmlns:a16="http://schemas.microsoft.com/office/drawing/2014/main" xmlns="" id="{34617376-E2FF-338A-0758-3A113B7D3E13}"/>
              </a:ext>
            </a:extLst>
          </p:cNvPr>
          <p:cNvPicPr>
            <a:picLocks noChangeAspect="1"/>
          </p:cNvPicPr>
          <p:nvPr/>
        </p:nvPicPr>
        <p:blipFill>
          <a:blip r:embed="rId2"/>
          <a:stretch>
            <a:fillRect/>
          </a:stretch>
        </p:blipFill>
        <p:spPr>
          <a:xfrm>
            <a:off x="9042566" y="1484416"/>
            <a:ext cx="3149434" cy="3978172"/>
          </a:xfrm>
          <a:prstGeom prst="rect">
            <a:avLst/>
          </a:prstGeom>
        </p:spPr>
      </p:pic>
    </p:spTree>
    <p:extLst>
      <p:ext uri="{BB962C8B-B14F-4D97-AF65-F5344CB8AC3E}">
        <p14:creationId xmlns:p14="http://schemas.microsoft.com/office/powerpoint/2010/main" xmlns="" val="250163240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6C02141-583E-A21A-11AD-F7C52548E27E}"/>
              </a:ext>
            </a:extLst>
          </p:cNvPr>
          <p:cNvSpPr>
            <a:spLocks noGrp="1"/>
          </p:cNvSpPr>
          <p:nvPr>
            <p:ph type="title"/>
          </p:nvPr>
        </p:nvSpPr>
        <p:spPr/>
        <p:txBody>
          <a:bodyPr/>
          <a:lstStyle/>
          <a:p>
            <a:endParaRPr lang="en-US"/>
          </a:p>
        </p:txBody>
      </p:sp>
      <p:pic>
        <p:nvPicPr>
          <p:cNvPr id="4" name="Picture 4">
            <a:extLst>
              <a:ext uri="{FF2B5EF4-FFF2-40B4-BE49-F238E27FC236}">
                <a16:creationId xmlns:a16="http://schemas.microsoft.com/office/drawing/2014/main" xmlns="" id="{262F1E0C-86E9-56E7-EC18-134B8B3E0483}"/>
              </a:ext>
            </a:extLst>
          </p:cNvPr>
          <p:cNvPicPr>
            <a:picLocks noGrp="1" noChangeAspect="1"/>
          </p:cNvPicPr>
          <p:nvPr>
            <p:ph idx="1"/>
          </p:nvPr>
        </p:nvPicPr>
        <p:blipFill>
          <a:blip r:embed="rId2"/>
          <a:stretch>
            <a:fillRect/>
          </a:stretch>
        </p:blipFill>
        <p:spPr>
          <a:xfrm>
            <a:off x="1521526" y="685800"/>
            <a:ext cx="9451274" cy="5833258"/>
          </a:xfrm>
        </p:spPr>
      </p:pic>
    </p:spTree>
    <p:extLst>
      <p:ext uri="{BB962C8B-B14F-4D97-AF65-F5344CB8AC3E}">
        <p14:creationId xmlns:p14="http://schemas.microsoft.com/office/powerpoint/2010/main" xmlns="" val="8951651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7C4A19E-ACE6-AAC7-1D54-9BCC0111DF5A}"/>
              </a:ext>
            </a:extLst>
          </p:cNvPr>
          <p:cNvSpPr>
            <a:spLocks noGrp="1"/>
          </p:cNvSpPr>
          <p:nvPr>
            <p:ph type="title"/>
          </p:nvPr>
        </p:nvSpPr>
        <p:spPr/>
        <p:txBody>
          <a:bodyPr/>
          <a:lstStyle/>
          <a:p>
            <a:r>
              <a:rPr lang="en-IN" b="1" dirty="0">
                <a:solidFill>
                  <a:schemeClr val="accent3">
                    <a:lumMod val="50000"/>
                  </a:schemeClr>
                </a:solidFill>
              </a:rPr>
              <a:t>Definition</a:t>
            </a:r>
            <a:r>
              <a:rPr lang="en-IN" dirty="0"/>
              <a:t> </a:t>
            </a:r>
            <a:endParaRPr lang="en-US" dirty="0"/>
          </a:p>
        </p:txBody>
      </p:sp>
      <p:sp>
        <p:nvSpPr>
          <p:cNvPr id="3" name="Content Placeholder 2">
            <a:extLst>
              <a:ext uri="{FF2B5EF4-FFF2-40B4-BE49-F238E27FC236}">
                <a16:creationId xmlns:a16="http://schemas.microsoft.com/office/drawing/2014/main" xmlns="" id="{5B1312E5-F35A-A6D6-2026-293212707898}"/>
              </a:ext>
            </a:extLst>
          </p:cNvPr>
          <p:cNvSpPr>
            <a:spLocks noGrp="1"/>
          </p:cNvSpPr>
          <p:nvPr>
            <p:ph idx="1"/>
          </p:nvPr>
        </p:nvSpPr>
        <p:spPr/>
        <p:txBody>
          <a:bodyPr>
            <a:normAutofit lnSpcReduction="10000"/>
          </a:bodyPr>
          <a:lstStyle/>
          <a:p>
            <a:r>
              <a:rPr lang="en-IN" sz="2800" b="1" dirty="0">
                <a:solidFill>
                  <a:schemeClr val="accent6">
                    <a:lumMod val="50000"/>
                  </a:schemeClr>
                </a:solidFill>
              </a:rPr>
              <a:t>Preservation means keeping the fish, after it has landed, in a condition wholesome and fit for human consumption for a short period to few days or for longer periods of over few months.</a:t>
            </a:r>
          </a:p>
          <a:p>
            <a:r>
              <a:rPr lang="en-IN" sz="2800" b="1" dirty="0">
                <a:solidFill>
                  <a:schemeClr val="accent6">
                    <a:lumMod val="50000"/>
                  </a:schemeClr>
                </a:solidFill>
              </a:rPr>
              <a:t>Fish body consists of proteins, fats, minerals, vitamins, amino acids, iodine, phosphorus and huge quantity of water. Thereafter dead fishes get spoiled by the process of decomposition and therefore proper fish preservation techniques or methods are vital.</a:t>
            </a:r>
            <a:endParaRPr lang="en-US" sz="2800" b="1" dirty="0">
              <a:solidFill>
                <a:schemeClr val="accent6">
                  <a:lumMod val="50000"/>
                </a:schemeClr>
              </a:solidFill>
            </a:endParaRPr>
          </a:p>
        </p:txBody>
      </p:sp>
    </p:spTree>
    <p:extLst>
      <p:ext uri="{BB962C8B-B14F-4D97-AF65-F5344CB8AC3E}">
        <p14:creationId xmlns:p14="http://schemas.microsoft.com/office/powerpoint/2010/main" xmlns="" val="34413656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1278B4F-31BE-1AA1-B9CE-B3BEFB27519F}"/>
              </a:ext>
            </a:extLst>
          </p:cNvPr>
          <p:cNvSpPr>
            <a:spLocks noGrp="1"/>
          </p:cNvSpPr>
          <p:nvPr>
            <p:ph type="title"/>
          </p:nvPr>
        </p:nvSpPr>
        <p:spPr/>
        <p:txBody>
          <a:bodyPr/>
          <a:lstStyle/>
          <a:p>
            <a:endParaRPr lang="en-US"/>
          </a:p>
        </p:txBody>
      </p:sp>
      <p:sp>
        <p:nvSpPr>
          <p:cNvPr id="11" name="Oval 10">
            <a:extLst>
              <a:ext uri="{FF2B5EF4-FFF2-40B4-BE49-F238E27FC236}">
                <a16:creationId xmlns:a16="http://schemas.microsoft.com/office/drawing/2014/main" xmlns="" id="{626959D4-5A53-CFE1-7F0D-975137946E60}"/>
              </a:ext>
            </a:extLst>
          </p:cNvPr>
          <p:cNvSpPr/>
          <p:nvPr/>
        </p:nvSpPr>
        <p:spPr>
          <a:xfrm>
            <a:off x="4705597" y="569026"/>
            <a:ext cx="3520539" cy="3771900"/>
          </a:xfrm>
          <a:prstGeom prst="ellipse">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IN" sz="4000" b="1" dirty="0">
                <a:solidFill>
                  <a:srgbClr val="FFFF00"/>
                </a:solidFill>
              </a:rPr>
              <a:t>Freeze drying</a:t>
            </a:r>
            <a:endParaRPr lang="en-US" sz="4000" b="1" dirty="0">
              <a:solidFill>
                <a:srgbClr val="FFFF00"/>
              </a:solidFill>
            </a:endParaRPr>
          </a:p>
        </p:txBody>
      </p:sp>
      <p:sp>
        <p:nvSpPr>
          <p:cNvPr id="13" name="Oval 12">
            <a:extLst>
              <a:ext uri="{FF2B5EF4-FFF2-40B4-BE49-F238E27FC236}">
                <a16:creationId xmlns:a16="http://schemas.microsoft.com/office/drawing/2014/main" xmlns="" id="{C5D36F3A-6D8C-9D6C-1A2E-9927C7375E94}"/>
              </a:ext>
            </a:extLst>
          </p:cNvPr>
          <p:cNvSpPr/>
          <p:nvPr/>
        </p:nvSpPr>
        <p:spPr>
          <a:xfrm>
            <a:off x="8102435" y="721426"/>
            <a:ext cx="3964874" cy="3771900"/>
          </a:xfrm>
          <a:prstGeom prst="ellipse">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IN" sz="3600" b="1" dirty="0">
                <a:solidFill>
                  <a:srgbClr val="FFC000"/>
                </a:solidFill>
              </a:rPr>
              <a:t>Salting</a:t>
            </a:r>
            <a:endParaRPr lang="en-US" sz="3600" b="1" dirty="0">
              <a:solidFill>
                <a:srgbClr val="FFC000"/>
              </a:solidFill>
            </a:endParaRPr>
          </a:p>
        </p:txBody>
      </p:sp>
      <p:sp>
        <p:nvSpPr>
          <p:cNvPr id="15" name="Oval 14">
            <a:extLst>
              <a:ext uri="{FF2B5EF4-FFF2-40B4-BE49-F238E27FC236}">
                <a16:creationId xmlns:a16="http://schemas.microsoft.com/office/drawing/2014/main" xmlns="" id="{D5B26633-1D42-CE47-8879-A0EF7ABC198F}"/>
              </a:ext>
            </a:extLst>
          </p:cNvPr>
          <p:cNvSpPr/>
          <p:nvPr/>
        </p:nvSpPr>
        <p:spPr>
          <a:xfrm>
            <a:off x="883722" y="721426"/>
            <a:ext cx="3964874" cy="3771900"/>
          </a:xfrm>
          <a:prstGeom prst="ellipse">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IN" sz="4000" b="1" dirty="0">
                <a:solidFill>
                  <a:srgbClr val="FFC000"/>
                </a:solidFill>
              </a:rPr>
              <a:t>Chilling</a:t>
            </a:r>
            <a:endParaRPr lang="en-US" sz="4000" b="1" dirty="0">
              <a:solidFill>
                <a:srgbClr val="FFC000"/>
              </a:solidFill>
            </a:endParaRPr>
          </a:p>
        </p:txBody>
      </p:sp>
      <p:sp>
        <p:nvSpPr>
          <p:cNvPr id="17" name="Oval 16">
            <a:extLst>
              <a:ext uri="{FF2B5EF4-FFF2-40B4-BE49-F238E27FC236}">
                <a16:creationId xmlns:a16="http://schemas.microsoft.com/office/drawing/2014/main" xmlns="" id="{7028BC63-994B-2D09-2932-4A1A2539F0F9}"/>
              </a:ext>
            </a:extLst>
          </p:cNvPr>
          <p:cNvSpPr/>
          <p:nvPr/>
        </p:nvSpPr>
        <p:spPr>
          <a:xfrm>
            <a:off x="2866159" y="4057403"/>
            <a:ext cx="3798619" cy="2736272"/>
          </a:xfrm>
          <a:prstGeom prst="ellipse">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IN" sz="4400" b="1" dirty="0">
                <a:solidFill>
                  <a:srgbClr val="0070C0"/>
                </a:solidFill>
              </a:rPr>
              <a:t>Cold salting</a:t>
            </a:r>
            <a:endParaRPr lang="en-US" sz="4400" b="1" dirty="0">
              <a:solidFill>
                <a:srgbClr val="0070C0"/>
              </a:solidFill>
            </a:endParaRPr>
          </a:p>
        </p:txBody>
      </p:sp>
      <p:sp>
        <p:nvSpPr>
          <p:cNvPr id="19" name="Oval 18">
            <a:extLst>
              <a:ext uri="{FF2B5EF4-FFF2-40B4-BE49-F238E27FC236}">
                <a16:creationId xmlns:a16="http://schemas.microsoft.com/office/drawing/2014/main" xmlns="" id="{09F39F6B-F6AB-0252-DD49-B734A2449FE5}"/>
              </a:ext>
            </a:extLst>
          </p:cNvPr>
          <p:cNvSpPr/>
          <p:nvPr/>
        </p:nvSpPr>
        <p:spPr>
          <a:xfrm>
            <a:off x="6541572" y="4133603"/>
            <a:ext cx="3520539" cy="2736272"/>
          </a:xfrm>
          <a:prstGeom prst="ellipse">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IN" sz="4400" b="1" dirty="0">
                <a:solidFill>
                  <a:srgbClr val="7030A0"/>
                </a:solidFill>
              </a:rPr>
              <a:t>Drying</a:t>
            </a:r>
            <a:endParaRPr lang="en-US" sz="4400" b="1" dirty="0">
              <a:solidFill>
                <a:srgbClr val="7030A0"/>
              </a:solidFill>
            </a:endParaRPr>
          </a:p>
        </p:txBody>
      </p:sp>
    </p:spTree>
    <p:extLst>
      <p:ext uri="{BB962C8B-B14F-4D97-AF65-F5344CB8AC3E}">
        <p14:creationId xmlns:p14="http://schemas.microsoft.com/office/powerpoint/2010/main" xmlns="" val="1845214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xmlns="" id="{E9E40767-A780-6EB0-BB65-6C505AD5DE38}"/>
              </a:ext>
            </a:extLst>
          </p:cNvPr>
          <p:cNvSpPr>
            <a:spLocks noGrp="1"/>
          </p:cNvSpPr>
          <p:nvPr>
            <p:ph idx="1"/>
          </p:nvPr>
        </p:nvSpPr>
        <p:spPr>
          <a:xfrm>
            <a:off x="1371600" y="1410195"/>
            <a:ext cx="7250381" cy="4457205"/>
          </a:xfrm>
        </p:spPr>
        <p:txBody>
          <a:bodyPr>
            <a:normAutofit/>
          </a:bodyPr>
          <a:lstStyle/>
          <a:p>
            <a:r>
              <a:rPr lang="en-IN" sz="3200" b="1" dirty="0">
                <a:solidFill>
                  <a:schemeClr val="tx2">
                    <a:lumMod val="90000"/>
                    <a:lumOff val="10000"/>
                  </a:schemeClr>
                </a:solidFill>
              </a:rPr>
              <a:t>The fundamental idea is to preserve the fish at 0°C which prevents the spoilage for short period. At this temperature, the rate of decomposition of body tissue is extensively decreased and fish is preserved. For this purpose, ice is the best material used.</a:t>
            </a:r>
            <a:endParaRPr lang="en-US" sz="3200" b="1" dirty="0">
              <a:solidFill>
                <a:schemeClr val="tx2">
                  <a:lumMod val="90000"/>
                  <a:lumOff val="10000"/>
                </a:schemeClr>
              </a:solidFill>
            </a:endParaRPr>
          </a:p>
        </p:txBody>
      </p:sp>
      <p:sp>
        <p:nvSpPr>
          <p:cNvPr id="7" name="Title 6">
            <a:extLst>
              <a:ext uri="{FF2B5EF4-FFF2-40B4-BE49-F238E27FC236}">
                <a16:creationId xmlns:a16="http://schemas.microsoft.com/office/drawing/2014/main" xmlns="" id="{3441D5AB-B9A2-023D-E83F-20E7381F4C12}"/>
              </a:ext>
            </a:extLst>
          </p:cNvPr>
          <p:cNvSpPr>
            <a:spLocks noGrp="1"/>
          </p:cNvSpPr>
          <p:nvPr>
            <p:ph type="title"/>
          </p:nvPr>
        </p:nvSpPr>
        <p:spPr/>
        <p:txBody>
          <a:bodyPr/>
          <a:lstStyle/>
          <a:p>
            <a:r>
              <a:rPr lang="en-IN" dirty="0"/>
              <a:t>Chilling or refrigeration</a:t>
            </a:r>
            <a:endParaRPr lang="en-US" dirty="0"/>
          </a:p>
        </p:txBody>
      </p:sp>
      <p:pic>
        <p:nvPicPr>
          <p:cNvPr id="2" name="Picture 2">
            <a:extLst>
              <a:ext uri="{FF2B5EF4-FFF2-40B4-BE49-F238E27FC236}">
                <a16:creationId xmlns:a16="http://schemas.microsoft.com/office/drawing/2014/main" xmlns="" id="{C7DB7AC4-C8BB-1ACF-47DA-44CAF95279E6}"/>
              </a:ext>
            </a:extLst>
          </p:cNvPr>
          <p:cNvPicPr>
            <a:picLocks noChangeAspect="1"/>
          </p:cNvPicPr>
          <p:nvPr/>
        </p:nvPicPr>
        <p:blipFill>
          <a:blip r:embed="rId2"/>
          <a:stretch>
            <a:fillRect/>
          </a:stretch>
        </p:blipFill>
        <p:spPr>
          <a:xfrm>
            <a:off x="8556422" y="990600"/>
            <a:ext cx="3356013" cy="4180114"/>
          </a:xfrm>
          <a:prstGeom prst="rect">
            <a:avLst/>
          </a:prstGeom>
        </p:spPr>
      </p:pic>
    </p:spTree>
    <p:extLst>
      <p:ext uri="{BB962C8B-B14F-4D97-AF65-F5344CB8AC3E}">
        <p14:creationId xmlns:p14="http://schemas.microsoft.com/office/powerpoint/2010/main" xmlns="" val="28027822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9C0DCD8-BEDF-0559-8A24-61EB456018E6}"/>
              </a:ext>
            </a:extLst>
          </p:cNvPr>
          <p:cNvSpPr>
            <a:spLocks noGrp="1"/>
          </p:cNvSpPr>
          <p:nvPr>
            <p:ph type="title"/>
          </p:nvPr>
        </p:nvSpPr>
        <p:spPr/>
        <p:txBody>
          <a:bodyPr/>
          <a:lstStyle/>
          <a:p>
            <a:r>
              <a:rPr lang="en-IN" dirty="0"/>
              <a:t>Freeze drying</a:t>
            </a:r>
            <a:endParaRPr lang="en-US" dirty="0"/>
          </a:p>
        </p:txBody>
      </p:sp>
      <p:sp>
        <p:nvSpPr>
          <p:cNvPr id="3" name="Content Placeholder 2">
            <a:extLst>
              <a:ext uri="{FF2B5EF4-FFF2-40B4-BE49-F238E27FC236}">
                <a16:creationId xmlns:a16="http://schemas.microsoft.com/office/drawing/2014/main" xmlns="" id="{1C790C28-B112-4BF8-6519-84BE6DE7A6FC}"/>
              </a:ext>
            </a:extLst>
          </p:cNvPr>
          <p:cNvSpPr>
            <a:spLocks noGrp="1"/>
          </p:cNvSpPr>
          <p:nvPr>
            <p:ph idx="1"/>
          </p:nvPr>
        </p:nvSpPr>
        <p:spPr/>
        <p:txBody>
          <a:bodyPr>
            <a:normAutofit/>
          </a:bodyPr>
          <a:lstStyle/>
          <a:p>
            <a:r>
              <a:rPr lang="en-IN" sz="2800" b="1" dirty="0">
                <a:solidFill>
                  <a:schemeClr val="accent6">
                    <a:lumMod val="50000"/>
                  </a:schemeClr>
                </a:solidFill>
              </a:rPr>
              <a:t>This procedure includes steps, first freezing of the fish and then the second step is drying of fish by sublimation. In this method ice is converted into water </a:t>
            </a:r>
            <a:r>
              <a:rPr lang="en-IN" sz="2800" b="1" dirty="0" err="1">
                <a:solidFill>
                  <a:schemeClr val="accent6">
                    <a:lumMod val="50000"/>
                  </a:schemeClr>
                </a:solidFill>
              </a:rPr>
              <a:t>vapor</a:t>
            </a:r>
            <a:r>
              <a:rPr lang="en-IN" sz="2800" b="1" dirty="0">
                <a:solidFill>
                  <a:schemeClr val="accent6">
                    <a:lumMod val="50000"/>
                  </a:schemeClr>
                </a:solidFill>
              </a:rPr>
              <a:t> without melting. By this procedure the </a:t>
            </a:r>
            <a:r>
              <a:rPr lang="en-IN" sz="2800" b="1" dirty="0" err="1">
                <a:solidFill>
                  <a:schemeClr val="accent6">
                    <a:lumMod val="50000"/>
                  </a:schemeClr>
                </a:solidFill>
              </a:rPr>
              <a:t>color</a:t>
            </a:r>
            <a:r>
              <a:rPr lang="en-IN" sz="2800" b="1" dirty="0">
                <a:solidFill>
                  <a:schemeClr val="accent6">
                    <a:lumMod val="50000"/>
                  </a:schemeClr>
                </a:solidFill>
              </a:rPr>
              <a:t> and nutritive substances are completely preserved. In this method the fish is frozen at -20°C by preserving them in freezing chamber</a:t>
            </a:r>
            <a:endParaRPr lang="en-US" sz="2800" b="1" dirty="0">
              <a:solidFill>
                <a:schemeClr val="accent6">
                  <a:lumMod val="50000"/>
                </a:schemeClr>
              </a:solidFill>
            </a:endParaRPr>
          </a:p>
        </p:txBody>
      </p:sp>
    </p:spTree>
    <p:extLst>
      <p:ext uri="{BB962C8B-B14F-4D97-AF65-F5344CB8AC3E}">
        <p14:creationId xmlns:p14="http://schemas.microsoft.com/office/powerpoint/2010/main" xmlns="" val="21949901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BB86314-966F-E74B-22A2-E5EBFC5FDB14}"/>
              </a:ext>
            </a:extLst>
          </p:cNvPr>
          <p:cNvSpPr>
            <a:spLocks noGrp="1"/>
          </p:cNvSpPr>
          <p:nvPr>
            <p:ph type="title"/>
          </p:nvPr>
        </p:nvSpPr>
        <p:spPr/>
        <p:txBody>
          <a:bodyPr/>
          <a:lstStyle/>
          <a:p>
            <a:r>
              <a:rPr lang="en-IN" dirty="0"/>
              <a:t>Salting</a:t>
            </a:r>
            <a:endParaRPr lang="en-US" dirty="0"/>
          </a:p>
        </p:txBody>
      </p:sp>
      <p:sp>
        <p:nvSpPr>
          <p:cNvPr id="3" name="Content Placeholder 2">
            <a:extLst>
              <a:ext uri="{FF2B5EF4-FFF2-40B4-BE49-F238E27FC236}">
                <a16:creationId xmlns:a16="http://schemas.microsoft.com/office/drawing/2014/main" xmlns="" id="{8A52AC9E-1E6C-7234-2413-B9BC3D0BAEFE}"/>
              </a:ext>
            </a:extLst>
          </p:cNvPr>
          <p:cNvSpPr>
            <a:spLocks noGrp="1"/>
          </p:cNvSpPr>
          <p:nvPr>
            <p:ph idx="1"/>
          </p:nvPr>
        </p:nvSpPr>
        <p:spPr>
          <a:xfrm>
            <a:off x="1371600" y="2171700"/>
            <a:ext cx="6285510" cy="3695700"/>
          </a:xfrm>
        </p:spPr>
        <p:txBody>
          <a:bodyPr>
            <a:normAutofit/>
          </a:bodyPr>
          <a:lstStyle/>
          <a:p>
            <a:r>
              <a:rPr lang="en-IN" sz="2800" b="1" dirty="0">
                <a:solidFill>
                  <a:srgbClr val="7030A0"/>
                </a:solidFill>
              </a:rPr>
              <a:t>Salting is very old and common practice used in fish preservation in India and different parts of the world. Salting is nothing but the partial dehydration of fishes by osmosis with sodium chloride. Due to extreme salting, microbes are killed and diastasis is stopped.</a:t>
            </a:r>
            <a:endParaRPr lang="en-US" sz="2800" b="1" dirty="0">
              <a:solidFill>
                <a:srgbClr val="7030A0"/>
              </a:solidFill>
            </a:endParaRPr>
          </a:p>
        </p:txBody>
      </p:sp>
      <p:pic>
        <p:nvPicPr>
          <p:cNvPr id="4" name="Picture 4">
            <a:extLst>
              <a:ext uri="{FF2B5EF4-FFF2-40B4-BE49-F238E27FC236}">
                <a16:creationId xmlns:a16="http://schemas.microsoft.com/office/drawing/2014/main" xmlns="" id="{A34D8113-9B32-0E5D-C9AB-D6DE4955A2D8}"/>
              </a:ext>
            </a:extLst>
          </p:cNvPr>
          <p:cNvPicPr>
            <a:picLocks noChangeAspect="1"/>
          </p:cNvPicPr>
          <p:nvPr/>
        </p:nvPicPr>
        <p:blipFill>
          <a:blip r:embed="rId2"/>
          <a:stretch>
            <a:fillRect/>
          </a:stretch>
        </p:blipFill>
        <p:spPr>
          <a:xfrm>
            <a:off x="7533409" y="494805"/>
            <a:ext cx="4020291" cy="5868214"/>
          </a:xfrm>
          <a:prstGeom prst="rect">
            <a:avLst/>
          </a:prstGeom>
        </p:spPr>
      </p:pic>
    </p:spTree>
    <p:extLst>
      <p:ext uri="{BB962C8B-B14F-4D97-AF65-F5344CB8AC3E}">
        <p14:creationId xmlns:p14="http://schemas.microsoft.com/office/powerpoint/2010/main" xmlns="" val="418302485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9573724-929C-5844-93F5-D11E4F42969D}"/>
              </a:ext>
            </a:extLst>
          </p:cNvPr>
          <p:cNvSpPr>
            <a:spLocks noGrp="1"/>
          </p:cNvSpPr>
          <p:nvPr>
            <p:ph type="title"/>
          </p:nvPr>
        </p:nvSpPr>
        <p:spPr/>
        <p:txBody>
          <a:bodyPr/>
          <a:lstStyle/>
          <a:p>
            <a:r>
              <a:rPr lang="en-IN" dirty="0"/>
              <a:t>Cold salting</a:t>
            </a:r>
            <a:endParaRPr lang="en-US" dirty="0"/>
          </a:p>
        </p:txBody>
      </p:sp>
      <p:sp>
        <p:nvSpPr>
          <p:cNvPr id="3" name="Content Placeholder 2">
            <a:extLst>
              <a:ext uri="{FF2B5EF4-FFF2-40B4-BE49-F238E27FC236}">
                <a16:creationId xmlns:a16="http://schemas.microsoft.com/office/drawing/2014/main" xmlns="" id="{E0BFBD99-44B9-5FE2-7C62-73A2A0A5E964}"/>
              </a:ext>
            </a:extLst>
          </p:cNvPr>
          <p:cNvSpPr>
            <a:spLocks noGrp="1"/>
          </p:cNvSpPr>
          <p:nvPr>
            <p:ph idx="1"/>
          </p:nvPr>
        </p:nvSpPr>
        <p:spPr>
          <a:xfrm>
            <a:off x="1371600" y="1311234"/>
            <a:ext cx="7621484" cy="4556166"/>
          </a:xfrm>
        </p:spPr>
        <p:txBody>
          <a:bodyPr>
            <a:normAutofit/>
          </a:bodyPr>
          <a:lstStyle/>
          <a:p>
            <a:r>
              <a:rPr lang="en-IN" sz="3200" b="1" dirty="0">
                <a:solidFill>
                  <a:srgbClr val="C00000"/>
                </a:solidFill>
              </a:rPr>
              <a:t>Salt and crushed ice is spread on the fishes. This procedure is performed in cold room only where temperature is maintained at 2 or 3°C. This is also referred to as light cold salting. Strong salting procedure is done on the normal room temperature.</a:t>
            </a:r>
            <a:endParaRPr lang="en-US" sz="3200" b="1" dirty="0">
              <a:solidFill>
                <a:srgbClr val="C00000"/>
              </a:solidFill>
            </a:endParaRPr>
          </a:p>
        </p:txBody>
      </p:sp>
      <p:pic>
        <p:nvPicPr>
          <p:cNvPr id="4" name="Picture 4">
            <a:extLst>
              <a:ext uri="{FF2B5EF4-FFF2-40B4-BE49-F238E27FC236}">
                <a16:creationId xmlns:a16="http://schemas.microsoft.com/office/drawing/2014/main" xmlns="" id="{88105DDC-65B5-7163-7163-49AAE15FAA5F}"/>
              </a:ext>
            </a:extLst>
          </p:cNvPr>
          <p:cNvPicPr>
            <a:picLocks noChangeAspect="1"/>
          </p:cNvPicPr>
          <p:nvPr/>
        </p:nvPicPr>
        <p:blipFill>
          <a:blip r:embed="rId2"/>
          <a:stretch>
            <a:fillRect/>
          </a:stretch>
        </p:blipFill>
        <p:spPr>
          <a:xfrm>
            <a:off x="8783229" y="381246"/>
            <a:ext cx="3178687" cy="4665768"/>
          </a:xfrm>
          <a:prstGeom prst="rect">
            <a:avLst/>
          </a:prstGeom>
        </p:spPr>
      </p:pic>
    </p:spTree>
    <p:extLst>
      <p:ext uri="{BB962C8B-B14F-4D97-AF65-F5344CB8AC3E}">
        <p14:creationId xmlns:p14="http://schemas.microsoft.com/office/powerpoint/2010/main" xmlns="" val="203754598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6EAF8A3-775C-A6CE-A1D4-B3D159BC1721}"/>
              </a:ext>
            </a:extLst>
          </p:cNvPr>
          <p:cNvSpPr>
            <a:spLocks noGrp="1"/>
          </p:cNvSpPr>
          <p:nvPr>
            <p:ph type="title"/>
          </p:nvPr>
        </p:nvSpPr>
        <p:spPr/>
        <p:txBody>
          <a:bodyPr/>
          <a:lstStyle/>
          <a:p>
            <a:r>
              <a:rPr lang="en-IN" dirty="0"/>
              <a:t>Drying</a:t>
            </a:r>
            <a:endParaRPr lang="en-US" dirty="0"/>
          </a:p>
        </p:txBody>
      </p:sp>
      <p:sp>
        <p:nvSpPr>
          <p:cNvPr id="3" name="Content Placeholder 2">
            <a:extLst>
              <a:ext uri="{FF2B5EF4-FFF2-40B4-BE49-F238E27FC236}">
                <a16:creationId xmlns:a16="http://schemas.microsoft.com/office/drawing/2014/main" xmlns="" id="{48249C3F-0249-7597-2669-C375244A3840}"/>
              </a:ext>
            </a:extLst>
          </p:cNvPr>
          <p:cNvSpPr>
            <a:spLocks noGrp="1"/>
          </p:cNvSpPr>
          <p:nvPr>
            <p:ph idx="1"/>
          </p:nvPr>
        </p:nvSpPr>
        <p:spPr/>
        <p:txBody>
          <a:bodyPr>
            <a:normAutofit/>
          </a:bodyPr>
          <a:lstStyle/>
          <a:p>
            <a:r>
              <a:rPr lang="en-IN" sz="2400" b="1" dirty="0">
                <a:solidFill>
                  <a:srgbClr val="C00000"/>
                </a:solidFill>
              </a:rPr>
              <a:t>By this technique small sized fishes are stored for dehydration </a:t>
            </a:r>
            <a:r>
              <a:rPr lang="en-IN" sz="2400" b="1" i="0" dirty="0">
                <a:solidFill>
                  <a:srgbClr val="C00000"/>
                </a:solidFill>
                <a:effectLst/>
                <a:latin typeface="Open Sans" panose="02000000000000000000" pitchFamily="2" charset="0"/>
              </a:rPr>
              <a:t>By this technique small sized fishes are dried. The fishes are stored for dehydration on a mat for 3 to 5 days and during this period turning over the fishes is continued. After complete dehydration, the dry fishes can be stored</a:t>
            </a:r>
          </a:p>
          <a:p>
            <a:pPr marL="0" indent="0">
              <a:buNone/>
            </a:pPr>
            <a:endParaRPr lang="en-US" sz="2400" b="1" dirty="0">
              <a:solidFill>
                <a:srgbClr val="C00000"/>
              </a:solidFill>
            </a:endParaRPr>
          </a:p>
        </p:txBody>
      </p:sp>
    </p:spTree>
    <p:extLst>
      <p:ext uri="{BB962C8B-B14F-4D97-AF65-F5344CB8AC3E}">
        <p14:creationId xmlns:p14="http://schemas.microsoft.com/office/powerpoint/2010/main" xmlns="" val="219899248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5038E04-A3EA-107E-193E-3180F69DC26F}"/>
              </a:ext>
            </a:extLst>
          </p:cNvPr>
          <p:cNvSpPr>
            <a:spLocks noGrp="1"/>
          </p:cNvSpPr>
          <p:nvPr>
            <p:ph type="title"/>
          </p:nvPr>
        </p:nvSpPr>
        <p:spPr/>
        <p:txBody>
          <a:bodyPr/>
          <a:lstStyle/>
          <a:p>
            <a:r>
              <a:rPr lang="en-IN" dirty="0"/>
              <a:t>Canning </a:t>
            </a:r>
            <a:endParaRPr lang="en-US" dirty="0"/>
          </a:p>
        </p:txBody>
      </p:sp>
      <p:sp>
        <p:nvSpPr>
          <p:cNvPr id="3" name="Content Placeholder 2">
            <a:extLst>
              <a:ext uri="{FF2B5EF4-FFF2-40B4-BE49-F238E27FC236}">
                <a16:creationId xmlns:a16="http://schemas.microsoft.com/office/drawing/2014/main" xmlns="" id="{DA9A6F27-094A-0FF0-7592-A765FE122455}"/>
              </a:ext>
            </a:extLst>
          </p:cNvPr>
          <p:cNvSpPr>
            <a:spLocks noGrp="1"/>
          </p:cNvSpPr>
          <p:nvPr>
            <p:ph idx="1"/>
          </p:nvPr>
        </p:nvSpPr>
        <p:spPr>
          <a:xfrm>
            <a:off x="1371600" y="2286000"/>
            <a:ext cx="7064829" cy="3589812"/>
          </a:xfrm>
        </p:spPr>
        <p:txBody>
          <a:bodyPr>
            <a:normAutofit/>
          </a:bodyPr>
          <a:lstStyle/>
          <a:p>
            <a:r>
              <a:rPr lang="en-IN" sz="2800" b="1" dirty="0">
                <a:solidFill>
                  <a:srgbClr val="7030A0"/>
                </a:solidFill>
              </a:rPr>
              <a:t>In this procedure, the best quality fishes are selected and their heads and viscera are removed. Then these eviscerated fishes are treated with brine (salt water), washed, dried and cooked in olive oil. This procedure is used to eliminate excess of water for two to five minutes.</a:t>
            </a:r>
            <a:endParaRPr lang="en-US" sz="2800" b="1" dirty="0">
              <a:solidFill>
                <a:srgbClr val="7030A0"/>
              </a:solidFill>
            </a:endParaRPr>
          </a:p>
        </p:txBody>
      </p:sp>
      <p:pic>
        <p:nvPicPr>
          <p:cNvPr id="4" name="Picture 4">
            <a:extLst>
              <a:ext uri="{FF2B5EF4-FFF2-40B4-BE49-F238E27FC236}">
                <a16:creationId xmlns:a16="http://schemas.microsoft.com/office/drawing/2014/main" xmlns="" id="{0CED2F58-2624-F41C-7E85-5A4FC27D50F1}"/>
              </a:ext>
            </a:extLst>
          </p:cNvPr>
          <p:cNvPicPr>
            <a:picLocks noChangeAspect="1"/>
          </p:cNvPicPr>
          <p:nvPr/>
        </p:nvPicPr>
        <p:blipFill>
          <a:blip r:embed="rId2"/>
          <a:stretch>
            <a:fillRect/>
          </a:stretch>
        </p:blipFill>
        <p:spPr>
          <a:xfrm>
            <a:off x="8708570" y="1157287"/>
            <a:ext cx="3649189" cy="4543425"/>
          </a:xfrm>
          <a:prstGeom prst="rect">
            <a:avLst/>
          </a:prstGeom>
        </p:spPr>
      </p:pic>
    </p:spTree>
    <p:extLst>
      <p:ext uri="{BB962C8B-B14F-4D97-AF65-F5344CB8AC3E}">
        <p14:creationId xmlns:p14="http://schemas.microsoft.com/office/powerpoint/2010/main" xmlns="" val="428755403"/>
      </p:ext>
    </p:extLst>
  </p:cSld>
  <p:clrMapOvr>
    <a:masterClrMapping/>
  </p:clrMapOvr>
</p:sld>
</file>

<file path=ppt/theme/theme1.xml><?xml version="1.0" encoding="utf-8"?>
<a:theme xmlns:a="http://schemas.openxmlformats.org/drawingml/2006/main" name="Crop">
  <a:themeElements>
    <a:clrScheme name="Crop">
      <a:dk1>
        <a:sysClr val="windowText" lastClr="000000"/>
      </a:dk1>
      <a:lt1>
        <a:sysClr val="window" lastClr="FFFFFF"/>
      </a:lt1>
      <a:dk2>
        <a:srgbClr val="191B0E"/>
      </a:dk2>
      <a:lt2>
        <a:srgbClr val="EFEDE3"/>
      </a:lt2>
      <a:accent1>
        <a:srgbClr val="8C8D86"/>
      </a:accent1>
      <a:accent2>
        <a:srgbClr val="E6C069"/>
      </a:accent2>
      <a:accent3>
        <a:srgbClr val="897B61"/>
      </a:accent3>
      <a:accent4>
        <a:srgbClr val="8DAB8E"/>
      </a:accent4>
      <a:accent5>
        <a:srgbClr val="77A2BB"/>
      </a:accent5>
      <a:accent6>
        <a:srgbClr val="E28394"/>
      </a:accent6>
      <a:hlink>
        <a:srgbClr val="77A2BB"/>
      </a:hlink>
      <a:folHlink>
        <a:srgbClr val="957A99"/>
      </a:folHlink>
    </a:clrScheme>
    <a:fontScheme name="Crop">
      <a:majorFont>
        <a:latin typeface="Franklin Gothic Book"/>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Crop">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TF10001025" id="{F9915BBD-9749-466F-995C-8C8D6A938EC0}" vid="{CF1D1A65-FC75-42D2-B7EF-D2991382DC6F}"/>
    </a:ext>
  </a:extLst>
</a:theme>
</file>

<file path=docProps/app.xml><?xml version="1.0" encoding="utf-8"?>
<Properties xmlns="http://schemas.openxmlformats.org/officeDocument/2006/extended-properties" xmlns:vt="http://schemas.openxmlformats.org/officeDocument/2006/docPropsVTypes">
  <TotalTime>0</TotalTime>
  <Words>460</Words>
  <Application>Microsoft Office PowerPoint</Application>
  <PresentationFormat>Custom</PresentationFormat>
  <Paragraphs>27</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Crop</vt:lpstr>
      <vt:lpstr>Methods Fish preservation </vt:lpstr>
      <vt:lpstr>Definition </vt:lpstr>
      <vt:lpstr>Slide 3</vt:lpstr>
      <vt:lpstr>Chilling or refrigeration</vt:lpstr>
      <vt:lpstr>Freeze drying</vt:lpstr>
      <vt:lpstr>Salting</vt:lpstr>
      <vt:lpstr>Cold salting</vt:lpstr>
      <vt:lpstr>Drying</vt:lpstr>
      <vt:lpstr>Canning </vt:lpstr>
      <vt:lpstr>Smoking</vt:lpstr>
      <vt:lpstr>Slide 11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Methods Fish preservation</dc:title>
  <dc:creator>Padmaja Bunga</dc:creator>
  <cp:lastModifiedBy>MYPC</cp:lastModifiedBy>
  <cp:revision>4</cp:revision>
  <dcterms:created xsi:type="dcterms:W3CDTF">2024-06-21T15:24:28Z</dcterms:created>
  <dcterms:modified xsi:type="dcterms:W3CDTF">2024-06-24T11:15:17Z</dcterms:modified>
</cp:coreProperties>
</file>